
<file path=[Content_Types].xml><?xml version="1.0" encoding="utf-8"?>
<Types xmlns="http://schemas.openxmlformats.org/package/2006/content-types">
  <Default Extension="bin" ContentType="image/png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73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7A53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999" y="6228000"/>
            <a:ext cx="9027849" cy="252000"/>
          </a:xfrm>
        </p:spPr>
        <p:txBody>
          <a:bodyPr/>
          <a:lstStyle/>
          <a:p>
            <a:r>
              <a:rPr lang="cs-CZ" dirty="0"/>
              <a:t>14. OLOMOUCKÁ  PODZIMNÍ SOCIOLOGICKÁ KONFERENCE 8. – 10.11. 2025 / Fakulta sociální studií / Katedra sociologie / MU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276856"/>
            <a:ext cx="11361600" cy="1795089"/>
          </a:xfrm>
        </p:spPr>
        <p:txBody>
          <a:bodyPr/>
          <a:lstStyle/>
          <a:p>
            <a:r>
              <a:rPr lang="cs-CZ" dirty="0"/>
              <a:t>Jak typ zařízení ovlivňuje kvalitu dat v dotazníkových šetření (využití </a:t>
            </a:r>
            <a:r>
              <a:rPr lang="cs-CZ" dirty="0" err="1"/>
              <a:t>paradat</a:t>
            </a:r>
            <a:r>
              <a:rPr lang="cs-CZ" dirty="0"/>
              <a:t>)?</a:t>
            </a:r>
            <a:br>
              <a:rPr lang="cs-CZ" sz="3600" dirty="0"/>
            </a:br>
            <a:r>
              <a:rPr lang="cs-CZ" sz="2800" dirty="0"/>
              <a:t>Smartphone vs. PC</a:t>
            </a:r>
            <a:endParaRPr lang="cs-CZ" sz="36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800600"/>
            <a:ext cx="11361600" cy="512064"/>
          </a:xfrm>
        </p:spPr>
        <p:txBody>
          <a:bodyPr/>
          <a:lstStyle/>
          <a:p>
            <a:r>
              <a:rPr lang="cs-CZ" dirty="0"/>
              <a:t>Daniel Dvořák, FSS MUNI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62357CA-C571-1373-1FD3-85F482DE1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405448B-1C13-9AF8-E91D-42932471F0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9E7FA3-4612-6A71-9DB2-716359691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501DA8-5B87-C8B4-EE7D-42FD476C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rozdíly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FE336D-24B6-F641-48E4-C105284F2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4832"/>
            <a:ext cx="10753200" cy="3747168"/>
          </a:xfrm>
        </p:spPr>
        <p:txBody>
          <a:bodyPr/>
          <a:lstStyle/>
          <a:p>
            <a:r>
              <a:rPr lang="cs-CZ" sz="1400" b="1" dirty="0">
                <a:latin typeface="Lexend" panose="020B0604020202020204" charset="-18"/>
              </a:rPr>
              <a:t>Respondenti a respondentky vyplňující na mobilu budou potřebovat více času k dokončení dotazníku.</a:t>
            </a:r>
          </a:p>
          <a:p>
            <a:pPr lvl="1"/>
            <a:r>
              <a:rPr lang="cs-CZ" sz="1100" dirty="0">
                <a:latin typeface="Lexend" panose="020B0604020202020204" charset="-18"/>
              </a:rPr>
              <a:t>Menší obrazovka, nutnost posouvání a psaní na dotykovém displeji zvyšují kognitivní a fyzickou zátěž.</a:t>
            </a:r>
          </a:p>
          <a:p>
            <a:pPr lvl="1"/>
            <a:endParaRPr lang="cs-CZ" sz="1100" dirty="0">
              <a:latin typeface="Lexend" panose="020B0604020202020204" charset="-18"/>
            </a:endParaRPr>
          </a:p>
          <a:p>
            <a:r>
              <a:rPr lang="cs-CZ" sz="1400" b="1" dirty="0">
                <a:latin typeface="Lexend" panose="020B0604020202020204" charset="-18"/>
              </a:rPr>
              <a:t>Respondenti a respondentky vyplňující na mobilu budou častěji volit jednodušší strategie odpovídání (</a:t>
            </a:r>
            <a:r>
              <a:rPr lang="cs-CZ" sz="1400" b="1" dirty="0" err="1">
                <a:latin typeface="Lexend" panose="020B0604020202020204" charset="-18"/>
              </a:rPr>
              <a:t>satisficing</a:t>
            </a:r>
            <a:r>
              <a:rPr lang="cs-CZ" sz="1400" b="1" dirty="0">
                <a:latin typeface="Lexend" panose="020B0604020202020204" charset="-18"/>
              </a:rPr>
              <a:t>).</a:t>
            </a:r>
          </a:p>
          <a:p>
            <a:pPr lvl="1"/>
            <a:r>
              <a:rPr lang="cs-CZ" sz="1100" dirty="0">
                <a:latin typeface="Lexend" panose="020B0604020202020204" charset="-18"/>
              </a:rPr>
              <a:t>Vyšší kognitivní zátěž a menší přehlednost rozhraní vedou k úspornějšímu rozhodování.</a:t>
            </a:r>
          </a:p>
          <a:p>
            <a:pPr lvl="1"/>
            <a:endParaRPr lang="cs-CZ" sz="1100" dirty="0">
              <a:latin typeface="Lexend" panose="020B0604020202020204" charset="-18"/>
            </a:endParaRPr>
          </a:p>
          <a:p>
            <a:r>
              <a:rPr lang="cs-CZ" sz="1400" b="1" dirty="0">
                <a:latin typeface="Lexend" panose="020B0604020202020204" charset="-18"/>
              </a:rPr>
              <a:t>Respondenti a respondentky vyplňující na mobilu budou méně často opravovat a znovu procházet své odpovědi.</a:t>
            </a:r>
          </a:p>
          <a:p>
            <a:pPr lvl="1"/>
            <a:r>
              <a:rPr lang="cs-CZ" sz="1100" dirty="0">
                <a:latin typeface="Lexend" panose="020B0604020202020204" charset="-18"/>
              </a:rPr>
              <a:t>Omezené možnosti navigace na mobilu ztěžují revizi dřívějších odpovědí.</a:t>
            </a:r>
          </a:p>
          <a:p>
            <a:pPr lvl="1"/>
            <a:endParaRPr lang="cs-CZ" sz="1100" dirty="0">
              <a:latin typeface="Lexend" panose="020B0604020202020204" charset="-18"/>
            </a:endParaRPr>
          </a:p>
          <a:p>
            <a:r>
              <a:rPr lang="cs-CZ" sz="1400" b="1" dirty="0">
                <a:latin typeface="Lexend" panose="020B0604020202020204" charset="-18"/>
              </a:rPr>
              <a:t>Respondenti a respondentky vyplňující na mobilu mohou častěji volit neutrální nebo „nevím“ odpovědi.</a:t>
            </a:r>
          </a:p>
          <a:p>
            <a:pPr lvl="1"/>
            <a:r>
              <a:rPr lang="cs-CZ" sz="1100" dirty="0">
                <a:latin typeface="Lexend" panose="020B0604020202020204" charset="-18"/>
              </a:rPr>
              <a:t>Horší viditelnost a menší přehlednost odpovědí mohou vést k preferenci jednodušších voleb.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15C355-396B-2845-EF88-48CA49E52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4DB2273D-72B6-9BD1-D963-43881D46CBD1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262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5DAC9-56C4-38D0-4AAE-E3C739815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2A63AF-049B-796E-622B-1A05F4287B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6F4B7D9-CCFA-AAD3-F47B-9936A32C3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Deskriptivní výsledky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4F26F30-D45D-72D7-7E77-A71DEDCC4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9964802"/>
              </p:ext>
            </p:extLst>
          </p:nvPr>
        </p:nvGraphicFramePr>
        <p:xfrm>
          <a:off x="666000" y="1409393"/>
          <a:ext cx="10928593" cy="4476453"/>
        </p:xfrm>
        <a:graphic>
          <a:graphicData uri="http://schemas.openxmlformats.org/drawingml/2006/table">
            <a:tbl>
              <a:tblPr/>
              <a:tblGrid>
                <a:gridCol w="3201165">
                  <a:extLst>
                    <a:ext uri="{9D8B030D-6E8A-4147-A177-3AD203B41FA5}">
                      <a16:colId xmlns:a16="http://schemas.microsoft.com/office/drawing/2014/main" val="1186562959"/>
                    </a:ext>
                  </a:extLst>
                </a:gridCol>
                <a:gridCol w="3553312">
                  <a:extLst>
                    <a:ext uri="{9D8B030D-6E8A-4147-A177-3AD203B41FA5}">
                      <a16:colId xmlns:a16="http://schemas.microsoft.com/office/drawing/2014/main" val="3581282463"/>
                    </a:ext>
                  </a:extLst>
                </a:gridCol>
                <a:gridCol w="4174116">
                  <a:extLst>
                    <a:ext uri="{9D8B030D-6E8A-4147-A177-3AD203B41FA5}">
                      <a16:colId xmlns:a16="http://schemas.microsoft.com/office/drawing/2014/main" val="1113806734"/>
                    </a:ext>
                  </a:extLst>
                </a:gridCol>
              </a:tblGrid>
              <a:tr h="266543">
                <a:tc>
                  <a:txBody>
                    <a:bodyPr/>
                    <a:lstStyle/>
                    <a:p>
                      <a:pPr algn="ctr" fontAlgn="ctr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PC / Laptop (N = 1919)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Smartphone (N = 1243)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0690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Doba vyplnění (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median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- min)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32.67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30.67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051530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Reakční latence (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ms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4909.14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4816.13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138282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Změny odpovědí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4.9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5.29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2677530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Znovuotevření stránek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3.9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4.2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111670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Odpovědi „nevím“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2.13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2.42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917023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Neutrální odpovědi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10.95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10.85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734281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Nezodpovězené položky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20.83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21.43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927602"/>
                  </a:ext>
                </a:extLst>
              </a:tr>
              <a:tr h="52431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Straightlining</a:t>
                      </a:r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(%)</a:t>
                      </a:r>
                    </a:p>
                  </a:txBody>
                  <a:tcPr marL="7621" marR="7621" marT="762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2.01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300000"/>
                        </a:lnSpc>
                      </a:pP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3.04</a:t>
                      </a:r>
                    </a:p>
                  </a:txBody>
                  <a:tcPr marL="7621" marR="7621" marT="76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782517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B8C98E05-4671-F9E1-D2CB-2D81F62AB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8DDFBBBE-7AC4-EC00-A9F6-563259D14A1E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7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8F3387-C954-CE06-A1CF-3940C9503F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4B624F-7BFB-20FD-D22F-20581FB57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976D27-F75F-C960-7DAF-B8621554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Odhad efektů zařízení (OLS log-modely, N = 3145)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7A23C20-4B90-88E4-BBF4-5A4E9CBBD5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47306"/>
              </p:ext>
            </p:extLst>
          </p:nvPr>
        </p:nvGraphicFramePr>
        <p:xfrm>
          <a:off x="1161288" y="1763356"/>
          <a:ext cx="9891922" cy="4006509"/>
        </p:xfrm>
        <a:graphic>
          <a:graphicData uri="http://schemas.openxmlformats.org/drawingml/2006/table">
            <a:tbl>
              <a:tblPr/>
              <a:tblGrid>
                <a:gridCol w="3822192">
                  <a:extLst>
                    <a:ext uri="{9D8B030D-6E8A-4147-A177-3AD203B41FA5}">
                      <a16:colId xmlns:a16="http://schemas.microsoft.com/office/drawing/2014/main" val="1807861655"/>
                    </a:ext>
                  </a:extLst>
                </a:gridCol>
                <a:gridCol w="2688336">
                  <a:extLst>
                    <a:ext uri="{9D8B030D-6E8A-4147-A177-3AD203B41FA5}">
                      <a16:colId xmlns:a16="http://schemas.microsoft.com/office/drawing/2014/main" val="1095846351"/>
                    </a:ext>
                  </a:extLst>
                </a:gridCol>
                <a:gridCol w="2055103">
                  <a:extLst>
                    <a:ext uri="{9D8B030D-6E8A-4147-A177-3AD203B41FA5}">
                      <a16:colId xmlns:a16="http://schemas.microsoft.com/office/drawing/2014/main" val="185003063"/>
                    </a:ext>
                  </a:extLst>
                </a:gridCol>
                <a:gridCol w="1326291">
                  <a:extLst>
                    <a:ext uri="{9D8B030D-6E8A-4147-A177-3AD203B41FA5}">
                      <a16:colId xmlns:a16="http://schemas.microsoft.com/office/drawing/2014/main" val="1178221764"/>
                    </a:ext>
                  </a:extLst>
                </a:gridCol>
              </a:tblGrid>
              <a:tr h="80130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Device</a:t>
                      </a:r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effect</a:t>
                      </a:r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</a:t>
                      </a:r>
                      <a:b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</a:br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β, </a:t>
                      </a:r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smartphone vs PC)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Effect</a:t>
                      </a:r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 ratio </a:t>
                      </a:r>
                    </a:p>
                    <a:p>
                      <a:pPr algn="ctr" fontAlgn="b"/>
                      <a:endParaRPr lang="cs-CZ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p-</a:t>
                      </a:r>
                      <a:r>
                        <a:rPr lang="cs-CZ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value</a:t>
                      </a:r>
                      <a:endParaRPr lang="cs-CZ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cs-CZ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134763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Doba vyplnění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−0.026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0.974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4879333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Reakční latence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0.028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1.028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970885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Změny odpovědí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0.233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1.262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0.085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044981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Znovuotevření stránek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0.217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1.243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0.104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270302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Odpovědi „nevím“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1.081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0.583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978530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Neutrální odpovědi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−0.085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0.323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75350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Nezodpovězené položky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1.018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4108553"/>
                  </a:ext>
                </a:extLst>
              </a:tr>
              <a:tr h="400651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Straightlining</a:t>
                      </a:r>
                      <a:endParaRPr lang="cs-CZ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0.571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1.771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 &lt; 0,001</a:t>
                      </a:r>
                    </a:p>
                  </a:txBody>
                  <a:tcPr marL="13815" marR="13815" marT="138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913778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9DD21402-CD75-E183-9B32-0E233D0B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4B50AA5B-B097-64C7-A87B-403A549F4A14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604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4B655C-02C9-8C54-7DCD-F16B6FEDF7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1B407-9DA7-82F7-9031-EB551796F7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D4D7D7-6F1B-1981-6710-DBAD7F67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2689F9-C141-9706-2299-928B2CE23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Vzdělání </a:t>
            </a:r>
          </a:p>
          <a:p>
            <a:pPr lvl="1"/>
            <a:r>
              <a:rPr lang="cs-CZ" dirty="0"/>
              <a:t>Funguje jako </a:t>
            </a:r>
            <a:r>
              <a:rPr lang="cs-CZ" i="1" dirty="0"/>
              <a:t>ochranný faktor</a:t>
            </a:r>
            <a:r>
              <a:rPr lang="cs-CZ" dirty="0"/>
              <a:t> – </a:t>
            </a:r>
            <a:r>
              <a:rPr lang="cs-CZ" b="1" dirty="0"/>
              <a:t>snižuje vliv zařízení</a:t>
            </a:r>
            <a:r>
              <a:rPr lang="cs-CZ" dirty="0"/>
              <a:t> u většiny ukazatelů kvality dat:</a:t>
            </a:r>
            <a:br>
              <a:rPr lang="cs-CZ" dirty="0"/>
            </a:br>
            <a:r>
              <a:rPr lang="cs-CZ" i="1" dirty="0"/>
              <a:t>míra neodpovědí (p = 0.02)</a:t>
            </a:r>
            <a:r>
              <a:rPr lang="cs-CZ" dirty="0"/>
              <a:t>, </a:t>
            </a:r>
            <a:r>
              <a:rPr lang="cs-CZ" i="1" dirty="0"/>
              <a:t>návraty na stránky (p &lt; 0.01)</a:t>
            </a:r>
            <a:r>
              <a:rPr lang="cs-CZ" dirty="0"/>
              <a:t>, </a:t>
            </a:r>
            <a:r>
              <a:rPr lang="cs-CZ" i="1" dirty="0"/>
              <a:t>změny odpovědí (p &lt; 0.01)</a:t>
            </a:r>
            <a:r>
              <a:rPr lang="cs-CZ" dirty="0"/>
              <a:t>, </a:t>
            </a:r>
            <a:r>
              <a:rPr lang="cs-CZ" i="1" dirty="0"/>
              <a:t>neutrální odpovědi (p &lt; 0.01)</a:t>
            </a:r>
            <a:r>
              <a:rPr lang="cs-CZ" dirty="0"/>
              <a:t>.</a:t>
            </a:r>
          </a:p>
          <a:p>
            <a:r>
              <a:rPr lang="cs-CZ" dirty="0"/>
              <a:t>Věk </a:t>
            </a:r>
          </a:p>
          <a:p>
            <a:pPr lvl="1"/>
            <a:r>
              <a:rPr lang="cs-CZ" dirty="0"/>
              <a:t>Efekt je </a:t>
            </a:r>
            <a:r>
              <a:rPr lang="cs-CZ" i="1" dirty="0"/>
              <a:t>ne-lineární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U </a:t>
            </a:r>
            <a:r>
              <a:rPr lang="cs-CZ" i="1" dirty="0"/>
              <a:t>doby reakce (p &lt; 0.001)</a:t>
            </a:r>
            <a:r>
              <a:rPr lang="cs-CZ" dirty="0"/>
              <a:t> se rozdíl mezi PC a mobilem </a:t>
            </a:r>
            <a:r>
              <a:rPr lang="cs-CZ" b="1" dirty="0"/>
              <a:t>s věkem zmenšuje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U </a:t>
            </a:r>
            <a:r>
              <a:rPr lang="cs-CZ" i="1" dirty="0"/>
              <a:t>návratů na stránky</a:t>
            </a:r>
            <a:r>
              <a:rPr lang="cs-CZ" dirty="0"/>
              <a:t> a </a:t>
            </a:r>
            <a:r>
              <a:rPr lang="cs-CZ" i="1" dirty="0"/>
              <a:t>změn odpovědí</a:t>
            </a:r>
            <a:r>
              <a:rPr lang="cs-CZ" dirty="0"/>
              <a:t> (oba p &lt; 0.001) se naopak </a:t>
            </a:r>
            <a:r>
              <a:rPr lang="cs-CZ" b="1" dirty="0"/>
              <a:t>s věkem mírně zvyšuje</a:t>
            </a:r>
            <a:r>
              <a:rPr lang="cs-CZ" dirty="0"/>
              <a:t>.</a:t>
            </a:r>
          </a:p>
          <a:p>
            <a:r>
              <a:rPr lang="cs-CZ" dirty="0"/>
              <a:t>Gender</a:t>
            </a:r>
          </a:p>
          <a:p>
            <a:pPr lvl="1"/>
            <a:r>
              <a:rPr lang="pl-PL" dirty="0"/>
              <a:t>Malý efekt, pouze u </a:t>
            </a:r>
            <a:r>
              <a:rPr lang="pl-PL" i="1" dirty="0"/>
              <a:t>doby reakce</a:t>
            </a:r>
            <a:r>
              <a:rPr lang="pl-PL" dirty="0"/>
              <a:t> (p = 0.003).</a:t>
            </a:r>
          </a:p>
          <a:p>
            <a:pPr lvl="1"/>
            <a:r>
              <a:rPr lang="cs-CZ" dirty="0"/>
              <a:t>Ženy reagují na smartphonech </a:t>
            </a:r>
            <a:r>
              <a:rPr lang="cs-CZ" b="1" dirty="0"/>
              <a:t>o něco rychleji</a:t>
            </a:r>
            <a:r>
              <a:rPr lang="cs-CZ" dirty="0"/>
              <a:t> než muži.</a:t>
            </a:r>
          </a:p>
          <a:p>
            <a:pPr marL="324000" lvl="1" indent="0">
              <a:buNone/>
            </a:pPr>
            <a:br>
              <a:rPr lang="pl-PL" dirty="0"/>
            </a:b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EB5A078-6399-169E-0E2D-448CD0C3D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EA00EA2-46E8-FCA6-73ED-20D96065FAA8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3416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7903D7-437C-C60E-E292-F2A20FB4E0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58D7C9-232A-4FA8-3FD3-69B742396C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D2AC4D7-39BC-3F0A-308B-862DE15E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aplikace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450FBEF-7E46-EF28-2DB6-47A49F8E81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sz="2000" noProof="0" dirty="0">
                <a:latin typeface="Lexend" panose="020B0604020202020204" charset="-18"/>
              </a:rPr>
              <a:t>Během pilotáže se </a:t>
            </a:r>
            <a:r>
              <a:rPr lang="cs-CZ" sz="2000" b="1" noProof="0" dirty="0">
                <a:latin typeface="Lexend" panose="020B0604020202020204" charset="-18"/>
              </a:rPr>
              <a:t>39 % </a:t>
            </a:r>
            <a:r>
              <a:rPr lang="cs-CZ" sz="2000" noProof="0" dirty="0">
                <a:latin typeface="Lexend" panose="020B0604020202020204" charset="-18"/>
              </a:rPr>
              <a:t>respondentů/</a:t>
            </a:r>
            <a:r>
              <a:rPr lang="cs-CZ" sz="2000" noProof="0" dirty="0" err="1">
                <a:latin typeface="Lexend" panose="020B0604020202020204" charset="-18"/>
              </a:rPr>
              <a:t>ek</a:t>
            </a:r>
            <a:r>
              <a:rPr lang="cs-CZ" sz="2000" noProof="0" dirty="0">
                <a:latin typeface="Lexend" panose="020B0604020202020204" charset="-18"/>
              </a:rPr>
              <a:t> vyplňujících z </a:t>
            </a:r>
            <a:r>
              <a:rPr lang="cs-CZ" sz="2000" b="1" noProof="0" dirty="0">
                <a:latin typeface="Lexend" panose="020B0604020202020204" charset="-18"/>
              </a:rPr>
              <a:t>mobilu</a:t>
            </a:r>
            <a:r>
              <a:rPr lang="cs-CZ" sz="2000" noProof="0" dirty="0">
                <a:latin typeface="Lexend" panose="020B0604020202020204" charset="-18"/>
              </a:rPr>
              <a:t> </a:t>
            </a:r>
            <a:r>
              <a:rPr lang="cs-CZ" sz="2000" b="1" noProof="0" dirty="0">
                <a:latin typeface="Lexend" panose="020B0604020202020204" charset="-18"/>
              </a:rPr>
              <a:t>vrátilo</a:t>
            </a:r>
            <a:r>
              <a:rPr lang="cs-CZ" sz="2000" noProof="0" dirty="0">
                <a:latin typeface="Lexend" panose="020B0604020202020204" charset="-18"/>
              </a:rPr>
              <a:t> k poli pro zadání počtu měsíců (a 7 % svou odpověď upravilo)</a:t>
            </a:r>
          </a:p>
          <a:p>
            <a:r>
              <a:rPr lang="cs-CZ" sz="2000" noProof="0" dirty="0">
                <a:latin typeface="Lexend" panose="020B0604020202020204" charset="-18"/>
              </a:rPr>
              <a:t>Po příhodné úpravě se do otázky navrátila už jen </a:t>
            </a:r>
            <a:r>
              <a:rPr lang="cs-CZ" sz="2000" b="1" noProof="0" dirty="0">
                <a:latin typeface="Lexend" panose="020B0604020202020204" charset="-18"/>
              </a:rPr>
              <a:t>2 % </a:t>
            </a:r>
            <a:r>
              <a:rPr lang="cs-CZ" sz="2000" noProof="0" dirty="0">
                <a:latin typeface="Lexend" panose="020B0604020202020204" charset="-18"/>
              </a:rPr>
              <a:t>z nich</a:t>
            </a:r>
          </a:p>
          <a:p>
            <a:endParaRPr lang="cs-CZ" dirty="0"/>
          </a:p>
        </p:txBody>
      </p:sp>
      <p:pic>
        <p:nvPicPr>
          <p:cNvPr id="9" name="Zástupný obsah 8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AB3469E9-9C6A-2B3A-781E-C36A7F547A10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725" y="2055873"/>
            <a:ext cx="5219700" cy="343205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E886866-65CA-D2B2-BD77-C1601BD10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CB3815EA-00CF-B117-E9FD-5B103D97021A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5607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4F3DBF-C943-D5E1-768A-C126465337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28B8AE-1DFE-FAE9-08A6-D2B1548CC9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FF7CD3-CFAD-463E-837D-0C6ED377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aplikace</a:t>
            </a:r>
          </a:p>
        </p:txBody>
      </p:sp>
      <p:pic>
        <p:nvPicPr>
          <p:cNvPr id="8" name="Zástupný obsah 8" descr="Obsah obrázku text, snímek obrazovky, software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D1400796-F80D-9E1F-716A-E654F0F2F7C8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20725" y="2055873"/>
            <a:ext cx="5219700" cy="3432053"/>
          </a:xfrm>
          <a:prstGeom prst="rect">
            <a:avLst/>
          </a:prstGeom>
        </p:spPr>
      </p:pic>
      <p:pic>
        <p:nvPicPr>
          <p:cNvPr id="9" name="Zástupný obsah 8" descr="Obsah obrázku text, elektronika, snímek obrazovky, Písmo&#10;&#10;Obsah vygenerovaný umělou inteligencí může být nesprávný.">
            <a:extLst>
              <a:ext uri="{FF2B5EF4-FFF2-40B4-BE49-F238E27FC236}">
                <a16:creationId xmlns:a16="http://schemas.microsoft.com/office/drawing/2014/main" id="{00BFC554-EE00-1F7D-3D08-A3057286669C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rcRect b="3933"/>
          <a:stretch/>
        </p:blipFill>
        <p:spPr>
          <a:xfrm>
            <a:off x="7865700" y="1701800"/>
            <a:ext cx="1991449" cy="41402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98EBF34-3132-1FD9-B2D0-946AFC426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A181D059-F5AD-F8FE-1696-EA3D11957652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40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48D517-A2EC-BB89-1C3F-7284FF2929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F0B158-8708-7A76-CCBA-B53976261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A439F1-C178-9EE9-1D6D-5C8C3EA2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4022FA7-8AA1-2DB3-0B34-1560DFB1E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/>
              <a:t>Efekty zařízení jsou malé a vesměs konzistentní.</a:t>
            </a:r>
          </a:p>
          <a:p>
            <a:r>
              <a:rPr lang="cs-CZ" sz="1400" dirty="0"/>
              <a:t>Na smartphonech je mírně vyšší míra </a:t>
            </a:r>
            <a:r>
              <a:rPr lang="cs-CZ" sz="1400" dirty="0" err="1"/>
              <a:t>straightliningu</a:t>
            </a:r>
            <a:r>
              <a:rPr lang="cs-CZ" sz="1400" dirty="0"/>
              <a:t> a více nezodpovězených položek, ale rozdíly zůstávají omezené.</a:t>
            </a:r>
          </a:p>
          <a:p>
            <a:r>
              <a:rPr lang="cs-CZ" sz="1400" dirty="0"/>
              <a:t>Reakční časy i celková doba vyplnění nejsou na mobilu delší – v průměru jsou dokonce mírně kratší</a:t>
            </a:r>
          </a:p>
          <a:p>
            <a:r>
              <a:rPr lang="cs-CZ" sz="1400" dirty="0"/>
              <a:t>Vzdělání funguje jako ochranný faktor – tlumí vliv zařízení u většiny ukazatelů (míra neodpovědí, návraty, změny odpovědí, neutrální odpovědi).</a:t>
            </a:r>
          </a:p>
          <a:p>
            <a:r>
              <a:rPr lang="cs-CZ" sz="1400" dirty="0"/>
              <a:t>Věk má ne-lineární efekt – rozdíl mezi PC a mobilem se s věkem u latence snižuje, ale u návratů a změn odpovědí mírně roste.</a:t>
            </a:r>
          </a:p>
          <a:p>
            <a:r>
              <a:rPr lang="cs-CZ" sz="1400" dirty="0"/>
              <a:t>Pohlaví hraje pouze okrajovou roli (ženy reagují na mobilu o něco rychleji).</a:t>
            </a:r>
          </a:p>
          <a:p>
            <a:r>
              <a:rPr lang="cs-CZ" sz="1400" dirty="0"/>
              <a:t>Celkově zůstává kvalita dat vysoká a mobilní sběr je metodologicky spolehlivý, pokud je dotazník technicky optimalizován.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673D72A-9C0C-11CE-6CD9-2212B5AE7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15BE7B11-0044-8E55-839C-00091D7FA950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132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9A11B9-7D71-83AA-A1D5-511606E3D2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B87B29-67D2-8723-4198-D99F9ACD6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C2FA4B7C-0DAD-0FC5-EC86-AB7E7E8A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48" y="2734571"/>
            <a:ext cx="10753200" cy="451576"/>
          </a:xfrm>
        </p:spPr>
        <p:txBody>
          <a:bodyPr/>
          <a:lstStyle/>
          <a:p>
            <a:r>
              <a:rPr lang="cs-CZ" dirty="0"/>
              <a:t>Má to smysl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B19A53AD-5B6D-0F81-9271-89F114CC2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28" y="3429000"/>
            <a:ext cx="10753200" cy="4139998"/>
          </a:xfrm>
        </p:spPr>
        <p:txBody>
          <a:bodyPr/>
          <a:lstStyle/>
          <a:p>
            <a:r>
              <a:rPr lang="cs-CZ" sz="2000" dirty="0"/>
              <a:t>Daniel Dvořák, FSS MUNI, e: 462749@mail.muni.cz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D326008-70E6-7B58-CACE-7BBECB8B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6" y="4796611"/>
            <a:ext cx="12136544" cy="117173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E7A9B969-0D19-EA22-A1AF-2551F66E5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pic>
        <p:nvPicPr>
          <p:cNvPr id="5" name="Obrázek 4" descr="Obsah obrázku snímek obrazovky, Grafika, design">
            <a:extLst>
              <a:ext uri="{FF2B5EF4-FFF2-40B4-BE49-F238E27FC236}">
                <a16:creationId xmlns:a16="http://schemas.microsoft.com/office/drawing/2014/main" id="{E8F05552-3FFB-9884-FF20-C02E257E69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97" y="1837966"/>
            <a:ext cx="2545691" cy="2545691"/>
          </a:xfrm>
          <a:prstGeom prst="rect">
            <a:avLst/>
          </a:prstGeom>
        </p:spPr>
      </p:pic>
      <p:sp>
        <p:nvSpPr>
          <p:cNvPr id="4" name="Zástupný symbol pro zápatí 1">
            <a:extLst>
              <a:ext uri="{FF2B5EF4-FFF2-40B4-BE49-F238E27FC236}">
                <a16:creationId xmlns:a16="http://schemas.microsoft.com/office/drawing/2014/main" id="{E95F619E-293D-9897-E033-F80019881C9E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3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5CFE82-39CA-4F01-FD7B-AA090876C8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8932958" cy="252000"/>
          </a:xfrm>
        </p:spPr>
        <p:txBody>
          <a:bodyPr/>
          <a:lstStyle/>
          <a:p>
            <a:r>
              <a:rPr lang="cs-CZ" dirty="0"/>
              <a:t>14. OLOMOUCKÁ  PODZIMNÍ SOCIOLOGICKÁ KONFERENCE 8. – 10.11. 2025 / Fakulta sociální studií / Katedra sociologie / MU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4FA33C-1071-D775-FD3E-B738AAE8E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F8680B2-49DE-4C04-B644-E503C7010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800" dirty="0"/>
              <a:t>Automaticky zaznamenané procesní stopy při vyplňování dotazníku</a:t>
            </a:r>
          </a:p>
          <a:p>
            <a:endParaRPr lang="cs-CZ" sz="1800" dirty="0"/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Časové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značky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odpovědí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Obsahují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informace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o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latenci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odpovědí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interakcí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s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dotazníkem</a:t>
            </a:r>
            <a:endParaRPr lang="en-US" sz="14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Navigace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v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dotazníku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Sledují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přechody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mezi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stránkami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návraty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během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vyplňování</a:t>
            </a:r>
            <a:endParaRPr lang="en-US" sz="14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Kliknutí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a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úpravy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odpovědí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Zaznamenávají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všechny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interakce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včetně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kliknutí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jednotlivých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úderů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do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klávesnice</a:t>
            </a:r>
            <a:endParaRPr lang="en-US" sz="14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Technické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údaje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zařízení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Shromažďují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informace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o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použitém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zařízení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 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rozlišení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obrazovky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operačním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systému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apod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.</a:t>
            </a:r>
          </a:p>
          <a:p>
            <a:pPr marL="324000" lvl="1" indent="0">
              <a:buNone/>
            </a:pPr>
            <a:endParaRPr lang="en-US" sz="14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endParaRPr lang="cs-CZ" sz="1800" dirty="0"/>
          </a:p>
        </p:txBody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36F5D1E1-91DC-5729-A587-07FACC9D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</a:t>
            </a:r>
            <a:r>
              <a:rPr lang="cs-CZ" dirty="0" err="1"/>
              <a:t>paradata</a:t>
            </a:r>
            <a:endParaRPr lang="cs-CZ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747EFFDE-C4F1-E41E-634A-A11285C6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3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78F643-F704-0E1A-ECD4-FA62E88906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2C3EA6D-3576-42E6-6AF8-AE859118F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.</a:t>
            </a:r>
          </a:p>
        </p:txBody>
      </p:sp>
      <p:pic>
        <p:nvPicPr>
          <p:cNvPr id="7" name="8ee6e777-8d57-4864-9bba-971c5d812698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922958" y="522671"/>
            <a:ext cx="9362971" cy="52666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DD9328C-0822-1C7A-2018-3E363850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9" name="Zástupný symbol pro zápatí 1">
            <a:extLst>
              <a:ext uri="{FF2B5EF4-FFF2-40B4-BE49-F238E27FC236}">
                <a16:creationId xmlns:a16="http://schemas.microsoft.com/office/drawing/2014/main" id="{1BABAEA2-A00A-BFE1-1FCF-427E78A5D8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8932958" cy="252000"/>
          </a:xfrm>
        </p:spPr>
        <p:txBody>
          <a:bodyPr/>
          <a:lstStyle/>
          <a:p>
            <a:r>
              <a:rPr lang="cs-CZ" dirty="0"/>
              <a:t>14. OLOMOUCKÁ  PODZIMNÍ SOCIOLOGICKÁ KONFERENCE 8. – 10.11. 2025 / Fakulta sociální studií / Katedra sociologie / MU</a:t>
            </a:r>
          </a:p>
        </p:txBody>
      </p:sp>
    </p:spTree>
    <p:extLst>
      <p:ext uri="{BB962C8B-B14F-4D97-AF65-F5344CB8AC3E}">
        <p14:creationId xmlns:p14="http://schemas.microsoft.com/office/powerpoint/2010/main" val="59036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14B419-90C6-57DC-2DC3-31AB1BE702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B42CFA-6E88-B311-1017-326471CF07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1C19BD-9906-FDBA-A1CD-E9ECC03DF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</a:t>
            </a:r>
            <a:r>
              <a:rPr lang="cs-CZ" dirty="0" err="1"/>
              <a:t>paradat</a:t>
            </a:r>
            <a:endParaRPr 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11D43EAE-BBCD-62D8-C63B-61A8D5D87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Diagnostika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kvality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dat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a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identifikace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problémů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cs-CZ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B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ěhem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sběru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bez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nutnosti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dalšího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zatěžování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respondentů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.</a:t>
            </a:r>
            <a:endParaRPr lang="cs-CZ" sz="1400" spc="-4" dirty="0">
              <a:solidFill>
                <a:srgbClr val="0C0C0C">
                  <a:alpha val="100000"/>
                </a:srgbClr>
              </a:solidFill>
              <a:latin typeface="Inter" panose="00000700000000000000" pitchFamily="2" charset="0"/>
            </a:endParaRPr>
          </a:p>
          <a:p>
            <a:pPr marL="324000" lvl="1" indent="0">
              <a:buNone/>
            </a:pPr>
            <a:endParaRPr lang="en-US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Odhalení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kognitivní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zátěž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a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strategie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respondenů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Pomáhají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rozpoznat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kdy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je respondent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kognitivně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přetížený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jaké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úsilí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vkládá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do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vyplňování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jakou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volí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strategii</a:t>
            </a:r>
            <a:r>
              <a:rPr lang="cs-CZ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.</a:t>
            </a:r>
          </a:p>
          <a:p>
            <a:pPr marL="324000" lvl="1" indent="0">
              <a:buNone/>
            </a:pPr>
            <a:endParaRPr lang="en-US" sz="14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Sběr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informací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automaticky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 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Vznikají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automaticky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během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vyplňování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dotazníku</a:t>
            </a:r>
            <a:r>
              <a:rPr lang="cs-CZ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-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nezvyšují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náročnost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pro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respondenty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ani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finanční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náročnost</a:t>
            </a:r>
            <a:r>
              <a:rPr lang="cs-CZ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.</a:t>
            </a:r>
            <a:br>
              <a:rPr lang="cs-CZ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</a:br>
            <a:endParaRPr lang="en-US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Porozumění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mechanismům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ovlivňujícím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průběh</a:t>
            </a:r>
            <a:r>
              <a:rPr lang="cs-CZ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vyplnění</a:t>
            </a:r>
            <a:r>
              <a:rPr lang="en-US" sz="1800" b="1" spc="-10" dirty="0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 </a:t>
            </a:r>
            <a:r>
              <a:rPr lang="en-US" sz="1800" b="1" spc="-10" dirty="0" err="1">
                <a:solidFill>
                  <a:srgbClr val="0C0C0C">
                    <a:alpha val="100000"/>
                  </a:srgbClr>
                </a:solidFill>
                <a:latin typeface="Lexend" panose="00000700000000000000" pitchFamily="2" charset="0"/>
              </a:rPr>
              <a:t>dotazníku</a:t>
            </a:r>
            <a:endParaRPr lang="cs-CZ" sz="18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pPr lvl="1"/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Lze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detailněji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analyzovat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pochopit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faktory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,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které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ovlivňují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chování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respondentů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a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kvalitu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dat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 v online </a:t>
            </a:r>
            <a:r>
              <a:rPr lang="en-US" sz="1400" spc="-4" dirty="0" err="1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dotaznících</a:t>
            </a:r>
            <a:r>
              <a:rPr lang="en-US" sz="1400" spc="-4" dirty="0">
                <a:solidFill>
                  <a:srgbClr val="0C0C0C">
                    <a:alpha val="100000"/>
                  </a:srgbClr>
                </a:solidFill>
                <a:latin typeface="Inter" panose="00000700000000000000" pitchFamily="2" charset="0"/>
              </a:rPr>
              <a:t>.</a:t>
            </a:r>
          </a:p>
          <a:p>
            <a:pPr lvl="1"/>
            <a:endParaRPr lang="en-US" sz="1100" b="1" spc="-10" dirty="0">
              <a:solidFill>
                <a:srgbClr val="0C0C0C">
                  <a:alpha val="100000"/>
                </a:srgbClr>
              </a:solidFill>
              <a:latin typeface="Lexend" panose="00000700000000000000" pitchFamily="2" charset="0"/>
            </a:endParaRPr>
          </a:p>
          <a:p>
            <a:endParaRPr lang="cs-CZ" sz="24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26583E1-ED00-8738-F3AA-098265C4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B2935A0D-5A46-BEC5-8FFF-E6D82929A9A2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92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CD1C18-A9A1-2291-52C2-99B2769532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FB96C4-C807-FD73-0B06-FC4BC95202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0B5FFC-08CF-AD1E-5D50-97CC5A404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92F98AA-6BBB-26C9-B1EC-27A925D9F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>
                <a:latin typeface="Lexend" panose="020B0604020202020204" charset="-18"/>
              </a:rPr>
              <a:t>Využití </a:t>
            </a:r>
            <a:r>
              <a:rPr lang="cs-CZ" sz="2400" b="1" dirty="0" err="1">
                <a:latin typeface="Lexend" panose="020B0604020202020204" charset="-18"/>
              </a:rPr>
              <a:t>paradata</a:t>
            </a:r>
            <a:r>
              <a:rPr lang="cs-CZ" sz="2400" b="1" dirty="0">
                <a:latin typeface="Lexend" panose="020B0604020202020204" charset="-18"/>
              </a:rPr>
              <a:t> k zachycení efektu zařízení</a:t>
            </a:r>
          </a:p>
          <a:p>
            <a:pPr lvl="1"/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Umožňují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paradata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systematicky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sledovat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a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vyhodnocovat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vliv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různých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zařízení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v online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dotaznících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?</a:t>
            </a:r>
            <a:br>
              <a:rPr lang="cs-CZ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</a:br>
            <a:endParaRPr lang="en-US" sz="1800" spc="-4" dirty="0">
              <a:solidFill>
                <a:srgbClr val="0C0C0C">
                  <a:alpha val="100000"/>
                </a:srgbClr>
              </a:solidFill>
              <a:latin typeface="Lexend" panose="020B0604020202020204" charset="-18"/>
            </a:endParaRPr>
          </a:p>
          <a:p>
            <a:pPr lvl="1"/>
            <a:endParaRPr lang="cs-CZ" sz="1800" dirty="0">
              <a:latin typeface="Lexend" panose="020B0604020202020204" charset="-18"/>
            </a:endParaRPr>
          </a:p>
          <a:p>
            <a:r>
              <a:rPr lang="cs-CZ" sz="2400" b="1" dirty="0">
                <a:latin typeface="Lexend" panose="020B0604020202020204" charset="-18"/>
              </a:rPr>
              <a:t>Rozdíly v chování a kvalitě dat mezi PC a mobily</a:t>
            </a:r>
          </a:p>
          <a:p>
            <a:pPr lvl="1"/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Jaké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jsou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rozdíly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v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odpovědním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chování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respondentů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a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kvalitě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dat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mezi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PC a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mobily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?</a:t>
            </a:r>
            <a:br>
              <a:rPr lang="cs-CZ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</a:br>
            <a:endParaRPr lang="en-US" sz="1800" spc="-4" dirty="0">
              <a:solidFill>
                <a:srgbClr val="0C0C0C">
                  <a:alpha val="100000"/>
                </a:srgbClr>
              </a:solidFill>
              <a:latin typeface="Lexend" panose="020B0604020202020204" charset="-18"/>
            </a:endParaRPr>
          </a:p>
          <a:p>
            <a:pPr lvl="1"/>
            <a:endParaRPr lang="cs-CZ" sz="1800" dirty="0">
              <a:latin typeface="Lexend" panose="020B0604020202020204" charset="-18"/>
            </a:endParaRPr>
          </a:p>
          <a:p>
            <a:r>
              <a:rPr lang="pt-BR" sz="2400" b="1" dirty="0">
                <a:latin typeface="Lexend" panose="020B0604020202020204" charset="-18"/>
              </a:rPr>
              <a:t>Metodologická inovace a praktické implikace</a:t>
            </a:r>
            <a:endParaRPr lang="cs-CZ" sz="2400" b="1" dirty="0">
              <a:latin typeface="Lexend" panose="020B0604020202020204" charset="-18"/>
            </a:endParaRPr>
          </a:p>
          <a:p>
            <a:pPr lvl="1"/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Má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to </a:t>
            </a:r>
            <a:r>
              <a:rPr lang="en-US" sz="18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smysl</a:t>
            </a:r>
            <a:r>
              <a:rPr lang="en-US" sz="18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?</a:t>
            </a:r>
          </a:p>
          <a:p>
            <a:pPr lvl="1"/>
            <a:endParaRPr lang="pt-BR" sz="1800" dirty="0">
              <a:latin typeface="Lexend" panose="020B0604020202020204" charset="-18"/>
            </a:endParaRPr>
          </a:p>
          <a:p>
            <a:endParaRPr lang="cs-CZ" sz="2400" dirty="0">
              <a:latin typeface="Lexend" panose="020B060402020202020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C52D6E-7576-3C20-2F55-EE7690890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AF367133-317D-D43D-7539-C2286687039C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531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72F505-59CD-853A-5581-D21460FF0B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8665F1-D28B-88E7-5E39-602BE26E5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41F2DD-9424-9A59-6476-9AD320454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Východiska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58B9FD-91B9-65FB-E21E-76666812F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CAWI jako primární mód sběru dat.</a:t>
            </a:r>
          </a:p>
          <a:p>
            <a:endParaRPr lang="cs-CZ" sz="2400" dirty="0"/>
          </a:p>
          <a:p>
            <a:r>
              <a:rPr lang="cs-CZ" sz="2400" b="1" dirty="0"/>
              <a:t>Více než 80 % domácností má smartphone (ČSÚ 2023)</a:t>
            </a:r>
            <a:r>
              <a:rPr lang="cs-CZ" sz="2400" dirty="0"/>
              <a:t> a rostoucí podíl respondentů dotazníky vyplňuje právě na mobilních zařízeních.</a:t>
            </a:r>
          </a:p>
          <a:p>
            <a:endParaRPr lang="cs-CZ" sz="2400" dirty="0"/>
          </a:p>
          <a:p>
            <a:r>
              <a:rPr lang="cs-CZ" sz="2400" dirty="0"/>
              <a:t>Různé typy zařízení vytvářejí odlišné </a:t>
            </a:r>
            <a:r>
              <a:rPr lang="cs-CZ" sz="2400" b="1" dirty="0"/>
              <a:t>podmínky interakce s dotazníkem</a:t>
            </a:r>
            <a:r>
              <a:rPr lang="cs-CZ" sz="2400" dirty="0"/>
              <a:t> – liší se velikostí displeje, způsobem zadávání i mírou rušivých vlivů.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6769759-68DD-0487-EA34-3CA7FD11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0058CEBC-A8DF-64ED-9EE3-8652C43B83D6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16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96A7BEA7-156F-6AB1-EF64-5D65DDE5A04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2546065"/>
            <a:ext cx="3311525" cy="493713"/>
          </a:xfrm>
        </p:spPr>
        <p:txBody>
          <a:bodyPr/>
          <a:lstStyle/>
          <a:p>
            <a:r>
              <a:rPr lang="cs-CZ" dirty="0" err="1"/>
              <a:t>Satisficing</a:t>
            </a:r>
            <a:r>
              <a:rPr lang="cs-CZ" dirty="0"/>
              <a:t> </a:t>
            </a:r>
            <a:br>
              <a:rPr lang="cs-CZ" dirty="0"/>
            </a:br>
            <a:r>
              <a:rPr lang="cs-CZ" sz="2400" dirty="0"/>
              <a:t>(strategie zjednodušení)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F35ABB-690B-6C47-B3B4-4137DE60E4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3C3D46-D6B0-5C4E-EAA5-530225DE1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356AFE2-267B-3F6E-2114-ADBC22013F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761" y="3777074"/>
            <a:ext cx="3312000" cy="1427730"/>
          </a:xfrm>
        </p:spPr>
        <p:txBody>
          <a:bodyPr/>
          <a:lstStyle/>
          <a:p>
            <a:r>
              <a:rPr lang="cs-CZ" dirty="0"/>
              <a:t>Menší displej, nutnost posouvání a méně přehledné rozložení zvyšují </a:t>
            </a:r>
            <a:r>
              <a:rPr lang="cs-CZ" b="1" dirty="0"/>
              <a:t>kognitivní nároky</a:t>
            </a:r>
            <a:r>
              <a:rPr lang="cs-CZ" dirty="0"/>
              <a:t> při porozumění otázkám a formulaci odpovědí.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9C284548-18EE-44C5-A71A-698235F3D8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39525" y="3777074"/>
            <a:ext cx="3312000" cy="1427730"/>
          </a:xfrm>
        </p:spPr>
        <p:txBody>
          <a:bodyPr/>
          <a:lstStyle/>
          <a:p>
            <a:r>
              <a:rPr lang="cs-CZ" dirty="0"/>
              <a:t>Vyšší zátěž a menší komfort vedou respondenty k </a:t>
            </a:r>
            <a:r>
              <a:rPr lang="cs-CZ" b="1" dirty="0"/>
              <a:t>zjednodušování odpovědí</a:t>
            </a:r>
            <a:r>
              <a:rPr lang="cs-CZ" dirty="0"/>
              <a:t> – častější volba středních kategorií, „nevím“ nebo jednotvárných vzorců („</a:t>
            </a:r>
            <a:r>
              <a:rPr lang="cs-CZ" dirty="0" err="1"/>
              <a:t>straightlining</a:t>
            </a:r>
            <a:r>
              <a:rPr lang="cs-CZ" dirty="0"/>
              <a:t>“).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FDBD9FD5-DD84-5068-170E-64A06EF358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8188" y="3818223"/>
            <a:ext cx="3312000" cy="1427730"/>
          </a:xfrm>
        </p:spPr>
        <p:txBody>
          <a:bodyPr/>
          <a:lstStyle/>
          <a:p>
            <a:r>
              <a:rPr lang="cs-CZ" dirty="0"/>
              <a:t>Na mobilech je méně oprav a návratů na předchozí otázky.</a:t>
            </a:r>
          </a:p>
        </p:txBody>
      </p:sp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99A9F219-E015-154B-F8AA-80FFEC392E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2504918"/>
            <a:ext cx="3311525" cy="576009"/>
          </a:xfrm>
        </p:spPr>
        <p:txBody>
          <a:bodyPr/>
          <a:lstStyle/>
          <a:p>
            <a:r>
              <a:rPr lang="cs-CZ" dirty="0"/>
              <a:t>Kognitivní zátěž</a:t>
            </a:r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5C00C225-F0BB-F836-55DB-9F3E42D7D8A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48663" y="2546065"/>
            <a:ext cx="3311525" cy="493713"/>
          </a:xfrm>
        </p:spPr>
        <p:txBody>
          <a:bodyPr/>
          <a:lstStyle/>
          <a:p>
            <a:r>
              <a:rPr lang="cs-CZ" dirty="0"/>
              <a:t>Úsilí při vyplňování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387E8630-B586-1AEC-CB7B-766F67CA2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1BA5C6-F0F3-7E02-56B6-0C4BCCC0B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Mechanismy vlivu zařízení na kvalitu dat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EA01B4-87E0-64A5-F910-8CB4492C1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018B8DF2-0D12-BDCB-1B94-221587DB2469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28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EA3968-F173-134D-C12F-5290C49712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7C755C-41D0-AFC5-F31D-FAEB4AC3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dat a výběr vzorku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867CC22-726E-7731-5B84-2C11ECE8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94560"/>
            <a:ext cx="10753200" cy="3637440"/>
          </a:xfrm>
        </p:spPr>
        <p:txBody>
          <a:bodyPr/>
          <a:lstStyle/>
          <a:p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Data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pocházejí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z </a:t>
            </a:r>
            <a:r>
              <a:rPr lang="en-US" sz="1600" b="1" spc="-4" dirty="0">
                <a:solidFill>
                  <a:srgbClr val="0C0C0C"/>
                </a:solidFill>
                <a:latin typeface="Lexend" panose="020B0604020202020204" charset="-18"/>
              </a:rPr>
              <a:t>CZ-GGS II (2025)</a:t>
            </a:r>
            <a:r>
              <a:rPr lang="en-US" sz="1600" spc="-4" dirty="0">
                <a:solidFill>
                  <a:srgbClr val="0C0C0C"/>
                </a:solidFill>
                <a:latin typeface="Lexend" panose="020B0604020202020204" charset="-18"/>
              </a:rPr>
              <a:t>, </a:t>
            </a:r>
            <a:r>
              <a:rPr lang="en-US" sz="1600" spc="-4" dirty="0" err="1">
                <a:solidFill>
                  <a:srgbClr val="0C0C0C"/>
                </a:solidFill>
                <a:latin typeface="Lexend" panose="020B0604020202020204" charset="-18"/>
              </a:rPr>
              <a:t>součásti</a:t>
            </a:r>
            <a:r>
              <a:rPr lang="en-US" sz="1600" spc="-4" dirty="0">
                <a:solidFill>
                  <a:srgbClr val="0C0C0C"/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/>
                </a:solidFill>
                <a:latin typeface="Lexend" panose="020B0604020202020204" charset="-18"/>
              </a:rPr>
              <a:t>mezinárodního</a:t>
            </a:r>
            <a:r>
              <a:rPr lang="en-US" sz="1600" spc="-4" dirty="0">
                <a:solidFill>
                  <a:srgbClr val="0C0C0C"/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/>
                </a:solidFill>
                <a:latin typeface="Lexend" panose="020B0604020202020204" charset="-18"/>
              </a:rPr>
              <a:t>projektu</a:t>
            </a:r>
            <a:r>
              <a:rPr lang="en-US" sz="1600" spc="-4" dirty="0">
                <a:solidFill>
                  <a:srgbClr val="0C0C0C"/>
                </a:solidFill>
                <a:latin typeface="Lexend" panose="020B0604020202020204" charset="-18"/>
              </a:rPr>
              <a:t> GGP</a:t>
            </a:r>
            <a:r>
              <a:rPr lang="cs-CZ" sz="1600" spc="-4" dirty="0">
                <a:solidFill>
                  <a:srgbClr val="0C0C0C"/>
                </a:solidFill>
                <a:latin typeface="Lexend" panose="020B0604020202020204" charset="-18"/>
              </a:rPr>
              <a:t>.</a:t>
            </a:r>
            <a:endParaRPr lang="en-US" sz="1600" spc="-4" dirty="0">
              <a:solidFill>
                <a:srgbClr val="0C0C0C"/>
              </a:solidFill>
              <a:latin typeface="Lexend" panose="020B0604020202020204" charset="-18"/>
            </a:endParaRPr>
          </a:p>
          <a:p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Analyzováno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 </a:t>
            </a:r>
            <a:r>
              <a:rPr lang="cs-CZ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3162 </a:t>
            </a:r>
            <a:r>
              <a:rPr lang="en-US" sz="1600" b="1" spc="-4" dirty="0">
                <a:solidFill>
                  <a:srgbClr val="0C0C0C"/>
                </a:solidFill>
                <a:latin typeface="Lexend" panose="020B0604020202020204" charset="-18"/>
              </a:rPr>
              <a:t>respondent</a:t>
            </a:r>
            <a:r>
              <a:rPr lang="cs-CZ" sz="1600" b="1" spc="-4" dirty="0">
                <a:solidFill>
                  <a:srgbClr val="0C0C0C"/>
                </a:solidFill>
                <a:latin typeface="Lexend" panose="020B0604020202020204" charset="-18"/>
              </a:rPr>
              <a:t>ů a respondentek.</a:t>
            </a:r>
          </a:p>
          <a:p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Zkoumán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vliv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pouze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smartphonů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a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počítačů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(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vše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ostatní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vyřazeno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)</a:t>
            </a:r>
            <a:r>
              <a:rPr lang="cs-CZ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.</a:t>
            </a:r>
          </a:p>
          <a:p>
            <a:r>
              <a:rPr lang="cs-CZ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Filtr 5 – 120 minut</a:t>
            </a:r>
            <a:endParaRPr lang="en-US" sz="1600" spc="-4" dirty="0">
              <a:solidFill>
                <a:srgbClr val="0C0C0C">
                  <a:alpha val="100000"/>
                </a:srgbClr>
              </a:solidFill>
              <a:latin typeface="Lexend" panose="020B0604020202020204" charset="-18"/>
            </a:endParaRPr>
          </a:p>
          <a:p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Každá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analyzovaná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jednotka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představuje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b="1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jednoho</a:t>
            </a:r>
            <a:r>
              <a:rPr lang="en-US" sz="1600" b="1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b="1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respondenta</a:t>
            </a:r>
            <a:r>
              <a:rPr lang="en-US" sz="1600" b="1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</a:t>
            </a:r>
            <a:r>
              <a:rPr lang="en-US" sz="1600" spc="-4" dirty="0" err="1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doplněnou</a:t>
            </a:r>
            <a:r>
              <a:rPr lang="en-US" sz="1600" spc="-4" dirty="0">
                <a:solidFill>
                  <a:srgbClr val="0C0C0C">
                    <a:alpha val="100000"/>
                  </a:srgbClr>
                </a:solidFill>
                <a:latin typeface="Lexend" panose="020B0604020202020204" charset="-18"/>
              </a:rPr>
              <a:t> o </a:t>
            </a:r>
            <a:r>
              <a:rPr lang="en-US" sz="1600" b="1" spc="-4" dirty="0" err="1">
                <a:solidFill>
                  <a:srgbClr val="0C0C0C"/>
                </a:solidFill>
                <a:latin typeface="Lexend" panose="020B0604020202020204" charset="-18"/>
              </a:rPr>
              <a:t>paradata</a:t>
            </a:r>
            <a:r>
              <a:rPr lang="en-US" sz="1600" b="1" spc="-4" dirty="0">
                <a:solidFill>
                  <a:srgbClr val="0C0C0C"/>
                </a:solidFill>
                <a:latin typeface="Lexend" panose="020B0604020202020204" charset="-18"/>
              </a:rPr>
              <a:t>.</a:t>
            </a:r>
          </a:p>
          <a:p>
            <a:pPr marL="72000" indent="0">
              <a:buNone/>
            </a:pPr>
            <a:endParaRPr lang="en-US" sz="1600" b="1" spc="-4" dirty="0">
              <a:solidFill>
                <a:srgbClr val="0C0C0C"/>
              </a:solidFill>
              <a:latin typeface="Lexend" panose="020B0604020202020204" charset="-18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845AE9-4DBB-E2EB-ADCA-2D9D8ABC9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D879358-FF7C-BD18-C95E-DA59F38D8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FDEB7CF4-4712-731A-F674-E44308C5956E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98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E01546-8C74-5628-45BE-CA5283A91C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14. OLOMOUCKÁ  PODZIMNÍ SOCIOLOGICKÁ KONFERENCE 8. – 10.11. 2025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F9ECCC-5B90-F929-DF18-06085F102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0223CB-044D-62D3-97AA-2DCC81A6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indikátory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ABBBDD4-D314-2382-A6EF-D5775E0C7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675439"/>
              </p:ext>
            </p:extLst>
          </p:nvPr>
        </p:nvGraphicFramePr>
        <p:xfrm>
          <a:off x="859536" y="1920240"/>
          <a:ext cx="10360152" cy="3924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5692">
                  <a:extLst>
                    <a:ext uri="{9D8B030D-6E8A-4147-A177-3AD203B41FA5}">
                      <a16:colId xmlns:a16="http://schemas.microsoft.com/office/drawing/2014/main" val="100569274"/>
                    </a:ext>
                  </a:extLst>
                </a:gridCol>
                <a:gridCol w="4109351">
                  <a:extLst>
                    <a:ext uri="{9D8B030D-6E8A-4147-A177-3AD203B41FA5}">
                      <a16:colId xmlns:a16="http://schemas.microsoft.com/office/drawing/2014/main" val="1403786097"/>
                    </a:ext>
                  </a:extLst>
                </a:gridCol>
                <a:gridCol w="4175109">
                  <a:extLst>
                    <a:ext uri="{9D8B030D-6E8A-4147-A177-3AD203B41FA5}">
                      <a16:colId xmlns:a16="http://schemas.microsoft.com/office/drawing/2014/main" val="4042910154"/>
                    </a:ext>
                  </a:extLst>
                </a:gridCol>
              </a:tblGrid>
              <a:tr h="790815">
                <a:tc>
                  <a:txBody>
                    <a:bodyPr/>
                    <a:lstStyle/>
                    <a:p>
                      <a:pPr algn="ctr" fontAlgn="b"/>
                      <a:endParaRPr lang="cs-CZ" sz="28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Indikátory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Příklad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11649626"/>
                  </a:ext>
                </a:extLst>
              </a:tr>
              <a:tr h="69744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Časové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Latence odpovědí, celkový čas vyplňování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Doba odezvy na položku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82076436"/>
                  </a:ext>
                </a:extLst>
              </a:tr>
              <a:tr h="8068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Navigační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Návraty na stránky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Počet přechodů mezi stránkami, návraty zpět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418954"/>
                  </a:ext>
                </a:extLst>
              </a:tr>
              <a:tr h="83903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Editační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Změny odpovědí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Počet úprav odpovědí během vyplňování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118239"/>
                  </a:ext>
                </a:extLst>
              </a:tr>
              <a:tr h="790815"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Odpovědní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Don’t know, midpoint, nonresponse, </a:t>
                      </a:r>
                      <a:r>
                        <a:rPr lang="en-US" sz="1400" b="0" kern="1200" spc="-4" dirty="0" err="1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straightlining</a:t>
                      </a:r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en-US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kern="1200" spc="-4" dirty="0">
                          <a:solidFill>
                            <a:srgbClr val="0C0C0C">
                              <a:alpha val="100000"/>
                            </a:srgbClr>
                          </a:solidFill>
                          <a:latin typeface="Inter" panose="00000700000000000000" pitchFamily="2" charset="0"/>
                          <a:ea typeface="+mn-ea"/>
                          <a:cs typeface="+mn-cs"/>
                        </a:rPr>
                        <a:t>Typy odpovědí indikující strategii vyplňování</a:t>
                      </a:r>
                    </a:p>
                    <a:p>
                      <a:pPr algn="ctr" fontAlgn="b"/>
                      <a:endParaRPr lang="cs-CZ" sz="1400" b="0" kern="1200" spc="-4" dirty="0">
                        <a:solidFill>
                          <a:srgbClr val="0C0C0C">
                            <a:alpha val="100000"/>
                          </a:srgbClr>
                        </a:solidFill>
                        <a:latin typeface="Inter" panose="00000700000000000000" pitchFamily="2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8900677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B6FBB096-5765-A328-63C3-AC651405E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24" y="0"/>
            <a:ext cx="1457528" cy="1124107"/>
          </a:xfrm>
          <a:prstGeom prst="rect">
            <a:avLst/>
          </a:prstGeom>
        </p:spPr>
      </p:pic>
      <p:sp>
        <p:nvSpPr>
          <p:cNvPr id="5" name="Zástupný symbol pro zápatí 1">
            <a:extLst>
              <a:ext uri="{FF2B5EF4-FFF2-40B4-BE49-F238E27FC236}">
                <a16:creationId xmlns:a16="http://schemas.microsoft.com/office/drawing/2014/main" id="{9D3AB588-3B5B-814E-B039-B52870AFBB15}"/>
              </a:ext>
            </a:extLst>
          </p:cNvPr>
          <p:cNvSpPr txBox="1">
            <a:spLocks/>
          </p:cNvSpPr>
          <p:nvPr/>
        </p:nvSpPr>
        <p:spPr bwMode="auto">
          <a:xfrm>
            <a:off x="720000" y="6228000"/>
            <a:ext cx="8932958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/>
              <a:t>14. OLOMOUCKÁ  PODZIMNÍ SOCIOLOGICKÁ KONFERENCE 8. – 10.11. 2025 / Fakulta sociální studií / Katedra sociologie / 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06542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muni-fss-prezentace-16-9-cz-v11</Template>
  <TotalTime>277</TotalTime>
  <Words>1544</Words>
  <Application>Microsoft Office PowerPoint</Application>
  <PresentationFormat>Širokoúhlá obrazovka</PresentationFormat>
  <Paragraphs>216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Aptos Narrow</vt:lpstr>
      <vt:lpstr>Arial</vt:lpstr>
      <vt:lpstr>Inter</vt:lpstr>
      <vt:lpstr>Lexend</vt:lpstr>
      <vt:lpstr>Tahoma</vt:lpstr>
      <vt:lpstr>Wingdings</vt:lpstr>
      <vt:lpstr>Prezentace_MU_CZ</vt:lpstr>
      <vt:lpstr>Jak typ zařízení ovlivňuje kvalitu dat v dotazníkových šetření (využití paradat)? Smartphone vs. PC</vt:lpstr>
      <vt:lpstr>Co jsou paradata</vt:lpstr>
      <vt:lpstr>         .</vt:lpstr>
      <vt:lpstr>Využití paradat</vt:lpstr>
      <vt:lpstr>Výzkumné otázky</vt:lpstr>
      <vt:lpstr>Východiska</vt:lpstr>
      <vt:lpstr>Mechanismy vlivu zařízení na kvalitu dat</vt:lpstr>
      <vt:lpstr>Přehled dat a výběr vzorku</vt:lpstr>
      <vt:lpstr>Použité indikátory</vt:lpstr>
      <vt:lpstr>Očekávané rozdíly</vt:lpstr>
      <vt:lpstr>Deskriptivní výsledky</vt:lpstr>
      <vt:lpstr>Odhad efektů zařízení (OLS log-modely, N = 3145)</vt:lpstr>
      <vt:lpstr>Interakce</vt:lpstr>
      <vt:lpstr>Konkrétní aplikace</vt:lpstr>
      <vt:lpstr>Konkrétní aplikace</vt:lpstr>
      <vt:lpstr>Shrnutí</vt:lpstr>
      <vt:lpstr>Má to smysl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Dvořák</dc:creator>
  <cp:lastModifiedBy>Daniel Dvořák</cp:lastModifiedBy>
  <cp:revision>10</cp:revision>
  <cp:lastPrinted>1601-01-01T00:00:00Z</cp:lastPrinted>
  <dcterms:created xsi:type="dcterms:W3CDTF">2025-10-08T16:09:30Z</dcterms:created>
  <dcterms:modified xsi:type="dcterms:W3CDTF">2025-10-11T15:08:50Z</dcterms:modified>
</cp:coreProperties>
</file>