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1" r:id="rId2"/>
    <p:sldId id="272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92" r:id="rId13"/>
    <p:sldId id="293" r:id="rId14"/>
    <p:sldId id="294" r:id="rId15"/>
    <p:sldId id="295" r:id="rId16"/>
    <p:sldId id="290" r:id="rId17"/>
    <p:sldId id="291" r:id="rId18"/>
    <p:sldId id="285" r:id="rId19"/>
    <p:sldId id="28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20E"/>
    <a:srgbClr val="005A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\Dropbox\report\Graphs_Countri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Graf%20v%20aplikaci%20Microsoft%20Office%20Word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\Dropbox\report\Graphs_Countri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Graf%20v%20aplikaci%20Microsoft%20Office%20Word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\Dropbox\report\Graphs_Count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Graph_1!$D$1</c:f>
              <c:strCache>
                <c:ptCount val="1"/>
                <c:pt idx="0">
                  <c:v>All respondents</c:v>
                </c:pt>
              </c:strCache>
            </c:strRef>
          </c:tx>
          <c:spPr>
            <a:solidFill>
              <a:srgbClr val="FFC20E"/>
            </a:solidFill>
          </c:spPr>
          <c:invertIfNegative val="0"/>
          <c:cat>
            <c:strRef>
              <c:f>Graph_1!$C$3:$C$35</c:f>
              <c:strCache>
                <c:ptCount val="33"/>
                <c:pt idx="0">
                  <c:v>*No country</c:v>
                </c:pt>
                <c:pt idx="1">
                  <c:v>AUSTRIA</c:v>
                </c:pt>
                <c:pt idx="2">
                  <c:v>BULGARIA</c:v>
                </c:pt>
                <c:pt idx="3">
                  <c:v>CROATIA</c:v>
                </c:pt>
                <c:pt idx="4">
                  <c:v>CYPRUS</c:v>
                </c:pt>
                <c:pt idx="5">
                  <c:v>CZECH REP.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ICELAND</c:v>
                </c:pt>
                <c:pt idx="14">
                  <c:v>IRELAND</c:v>
                </c:pt>
                <c:pt idx="15">
                  <c:v>ISRAEL</c:v>
                </c:pt>
                <c:pt idx="16">
                  <c:v>ITALY</c:v>
                </c:pt>
                <c:pt idx="17">
                  <c:v>LATVIA</c:v>
                </c:pt>
                <c:pt idx="18">
                  <c:v>LIECHTENSTEIN</c:v>
                </c:pt>
                <c:pt idx="19">
                  <c:v>LITHUANIA</c:v>
                </c:pt>
                <c:pt idx="20">
                  <c:v>LUXEMBOURG</c:v>
                </c:pt>
                <c:pt idx="21">
                  <c:v>MALTA</c:v>
                </c:pt>
                <c:pt idx="22">
                  <c:v>NETHERLANDS</c:v>
                </c:pt>
                <c:pt idx="23">
                  <c:v>NORWAY</c:v>
                </c:pt>
                <c:pt idx="24">
                  <c:v>POLAND</c:v>
                </c:pt>
                <c:pt idx="25">
                  <c:v>PORTUGAL</c:v>
                </c:pt>
                <c:pt idx="26">
                  <c:v>ROMANIA</c:v>
                </c:pt>
                <c:pt idx="27">
                  <c:v>SLOVAKIA</c:v>
                </c:pt>
                <c:pt idx="28">
                  <c:v>SLOVENIA</c:v>
                </c:pt>
                <c:pt idx="29">
                  <c:v>SPAIN</c:v>
                </c:pt>
                <c:pt idx="30">
                  <c:v>SWEDEN</c:v>
                </c:pt>
                <c:pt idx="31">
                  <c:v>TURKEY</c:v>
                </c:pt>
                <c:pt idx="32">
                  <c:v>UK</c:v>
                </c:pt>
              </c:strCache>
            </c:strRef>
          </c:cat>
          <c:val>
            <c:numRef>
              <c:f>Graph_1!$D$3:$D$35</c:f>
              <c:numCache>
                <c:formatCode>General</c:formatCode>
                <c:ptCount val="33"/>
                <c:pt idx="0">
                  <c:v>1</c:v>
                </c:pt>
                <c:pt idx="1">
                  <c:v>3</c:v>
                </c:pt>
                <c:pt idx="2">
                  <c:v>14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8</c:v>
                </c:pt>
                <c:pt idx="7">
                  <c:v>17</c:v>
                </c:pt>
                <c:pt idx="8">
                  <c:v>4</c:v>
                </c:pt>
                <c:pt idx="9">
                  <c:v>6</c:v>
                </c:pt>
                <c:pt idx="10">
                  <c:v>4</c:v>
                </c:pt>
                <c:pt idx="11">
                  <c:v>11</c:v>
                </c:pt>
                <c:pt idx="12">
                  <c:v>11</c:v>
                </c:pt>
                <c:pt idx="13">
                  <c:v>3</c:v>
                </c:pt>
                <c:pt idx="14">
                  <c:v>3</c:v>
                </c:pt>
                <c:pt idx="15">
                  <c:v>1</c:v>
                </c:pt>
                <c:pt idx="16">
                  <c:v>12</c:v>
                </c:pt>
                <c:pt idx="17">
                  <c:v>10</c:v>
                </c:pt>
                <c:pt idx="18">
                  <c:v>1</c:v>
                </c:pt>
                <c:pt idx="19">
                  <c:v>12</c:v>
                </c:pt>
                <c:pt idx="20">
                  <c:v>1</c:v>
                </c:pt>
                <c:pt idx="21">
                  <c:v>14</c:v>
                </c:pt>
                <c:pt idx="22">
                  <c:v>3</c:v>
                </c:pt>
                <c:pt idx="23">
                  <c:v>1</c:v>
                </c:pt>
                <c:pt idx="24">
                  <c:v>3</c:v>
                </c:pt>
                <c:pt idx="25">
                  <c:v>12</c:v>
                </c:pt>
                <c:pt idx="26">
                  <c:v>5</c:v>
                </c:pt>
                <c:pt idx="27">
                  <c:v>5</c:v>
                </c:pt>
                <c:pt idx="28">
                  <c:v>4</c:v>
                </c:pt>
                <c:pt idx="29">
                  <c:v>9</c:v>
                </c:pt>
                <c:pt idx="30">
                  <c:v>13</c:v>
                </c:pt>
                <c:pt idx="31">
                  <c:v>12</c:v>
                </c:pt>
                <c:pt idx="32">
                  <c:v>14</c:v>
                </c:pt>
              </c:numCache>
            </c:numRef>
          </c:val>
        </c:ser>
        <c:ser>
          <c:idx val="1"/>
          <c:order val="1"/>
          <c:tx>
            <c:strRef>
              <c:f>Graph_1!$F$1</c:f>
              <c:strCache>
                <c:ptCount val="1"/>
                <c:pt idx="0">
                  <c:v>Academics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Graph_1!$C$3:$C$35</c:f>
              <c:strCache>
                <c:ptCount val="33"/>
                <c:pt idx="0">
                  <c:v>*No country</c:v>
                </c:pt>
                <c:pt idx="1">
                  <c:v>AUSTRIA</c:v>
                </c:pt>
                <c:pt idx="2">
                  <c:v>BULGARIA</c:v>
                </c:pt>
                <c:pt idx="3">
                  <c:v>CROATIA</c:v>
                </c:pt>
                <c:pt idx="4">
                  <c:v>CYPRUS</c:v>
                </c:pt>
                <c:pt idx="5">
                  <c:v>CZECH REP.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ICELAND</c:v>
                </c:pt>
                <c:pt idx="14">
                  <c:v>IRELAND</c:v>
                </c:pt>
                <c:pt idx="15">
                  <c:v>ISRAEL</c:v>
                </c:pt>
                <c:pt idx="16">
                  <c:v>ITALY</c:v>
                </c:pt>
                <c:pt idx="17">
                  <c:v>LATVIA</c:v>
                </c:pt>
                <c:pt idx="18">
                  <c:v>LIECHTENSTEIN</c:v>
                </c:pt>
                <c:pt idx="19">
                  <c:v>LITHUANIA</c:v>
                </c:pt>
                <c:pt idx="20">
                  <c:v>LUXEMBOURG</c:v>
                </c:pt>
                <c:pt idx="21">
                  <c:v>MALTA</c:v>
                </c:pt>
                <c:pt idx="22">
                  <c:v>NETHERLANDS</c:v>
                </c:pt>
                <c:pt idx="23">
                  <c:v>NORWAY</c:v>
                </c:pt>
                <c:pt idx="24">
                  <c:v>POLAND</c:v>
                </c:pt>
                <c:pt idx="25">
                  <c:v>PORTUGAL</c:v>
                </c:pt>
                <c:pt idx="26">
                  <c:v>ROMANIA</c:v>
                </c:pt>
                <c:pt idx="27">
                  <c:v>SLOVAKIA</c:v>
                </c:pt>
                <c:pt idx="28">
                  <c:v>SLOVENIA</c:v>
                </c:pt>
                <c:pt idx="29">
                  <c:v>SPAIN</c:v>
                </c:pt>
                <c:pt idx="30">
                  <c:v>SWEDEN</c:v>
                </c:pt>
                <c:pt idx="31">
                  <c:v>TURKEY</c:v>
                </c:pt>
                <c:pt idx="32">
                  <c:v>UK</c:v>
                </c:pt>
              </c:strCache>
            </c:strRef>
          </c:cat>
          <c:val>
            <c:numRef>
              <c:f>Graph_1!$F$3:$F$35</c:f>
              <c:numCache>
                <c:formatCode>General</c:formatCode>
                <c:ptCount val="33"/>
                <c:pt idx="1">
                  <c:v>3</c:v>
                </c:pt>
                <c:pt idx="2">
                  <c:v>11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7</c:v>
                </c:pt>
                <c:pt idx="7">
                  <c:v>15</c:v>
                </c:pt>
                <c:pt idx="8">
                  <c:v>2</c:v>
                </c:pt>
                <c:pt idx="9">
                  <c:v>6</c:v>
                </c:pt>
                <c:pt idx="10">
                  <c:v>4</c:v>
                </c:pt>
                <c:pt idx="11">
                  <c:v>11</c:v>
                </c:pt>
                <c:pt idx="12">
                  <c:v>1</c:v>
                </c:pt>
                <c:pt idx="13">
                  <c:v>3</c:v>
                </c:pt>
                <c:pt idx="14">
                  <c:v>3</c:v>
                </c:pt>
                <c:pt idx="15">
                  <c:v>1</c:v>
                </c:pt>
                <c:pt idx="16">
                  <c:v>12</c:v>
                </c:pt>
                <c:pt idx="17">
                  <c:v>7</c:v>
                </c:pt>
                <c:pt idx="19">
                  <c:v>11</c:v>
                </c:pt>
                <c:pt idx="20">
                  <c:v>1</c:v>
                </c:pt>
                <c:pt idx="21">
                  <c:v>10</c:v>
                </c:pt>
                <c:pt idx="22">
                  <c:v>3</c:v>
                </c:pt>
                <c:pt idx="23">
                  <c:v>1</c:v>
                </c:pt>
                <c:pt idx="24">
                  <c:v>3</c:v>
                </c:pt>
                <c:pt idx="25">
                  <c:v>11</c:v>
                </c:pt>
                <c:pt idx="26">
                  <c:v>4</c:v>
                </c:pt>
                <c:pt idx="27">
                  <c:v>3</c:v>
                </c:pt>
                <c:pt idx="28">
                  <c:v>4</c:v>
                </c:pt>
                <c:pt idx="29">
                  <c:v>4</c:v>
                </c:pt>
                <c:pt idx="30">
                  <c:v>13</c:v>
                </c:pt>
                <c:pt idx="31">
                  <c:v>11</c:v>
                </c:pt>
                <c:pt idx="3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93856"/>
        <c:axId val="63195392"/>
      </c:barChart>
      <c:catAx>
        <c:axId val="631938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cs-CZ"/>
          </a:p>
        </c:txPr>
        <c:crossAx val="63195392"/>
        <c:crosses val="autoZero"/>
        <c:auto val="1"/>
        <c:lblAlgn val="ctr"/>
        <c:lblOffset val="100"/>
        <c:noMultiLvlLbl val="0"/>
      </c:catAx>
      <c:valAx>
        <c:axId val="631953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cs-CZ"/>
          </a:p>
        </c:txPr>
        <c:crossAx val="631938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Arial Narrow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3"/>
              <c:layout>
                <c:manualLayout>
                  <c:x val="7.6487609591503719E-2"/>
                  <c:y val="0.152627272183432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400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'[Graf v aplikaci Microsoft Office Word]List1'!$A$12:$A$15</c:f>
              <c:strCache>
                <c:ptCount val="4"/>
                <c:pt idx="0">
                  <c:v>Not an issue</c:v>
                </c:pt>
                <c:pt idx="1">
                  <c:v>A new issue</c:v>
                </c:pt>
                <c:pt idx="2">
                  <c:v>A known but unresolved</c:v>
                </c:pt>
                <c:pt idx="3">
                  <c:v>A recognised, researched, solutions implemented</c:v>
                </c:pt>
              </c:strCache>
            </c:strRef>
          </c:cat>
          <c:val>
            <c:numRef>
              <c:f>'[Graf v aplikaci Microsoft Office Word]List1'!$B$12:$B$15</c:f>
              <c:numCache>
                <c:formatCode>0.0</c:formatCode>
                <c:ptCount val="4"/>
                <c:pt idx="0">
                  <c:v>28.6</c:v>
                </c:pt>
                <c:pt idx="1">
                  <c:v>18.399999999999999</c:v>
                </c:pt>
                <c:pt idx="2">
                  <c:v>42.2</c:v>
                </c:pt>
                <c:pt idx="3">
                  <c:v>10.9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879022938571879"/>
          <c:y val="1.8250330676046478E-2"/>
          <c:w val="0.40216519152192964"/>
          <c:h val="0.98174966932395358"/>
        </c:manualLayout>
      </c:layout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FIG_5_fin!$C$2</c:f>
              <c:strCache>
                <c:ptCount val="1"/>
                <c:pt idx="0">
                  <c:v>not an issue (almost no one talks/writes about it)</c:v>
                </c:pt>
              </c:strCache>
            </c:strRef>
          </c:tx>
          <c:invertIfNegative val="0"/>
          <c:cat>
            <c:strRef>
              <c:f>FIG_5_fin!$B$3:$B$33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REPUBLIC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FIG_5_fin!$C$3:$C$33</c:f>
              <c:numCache>
                <c:formatCode>General</c:formatCode>
                <c:ptCount val="31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2</c:v>
                </c:pt>
                <c:pt idx="18">
                  <c:v>1</c:v>
                </c:pt>
                <c:pt idx="19">
                  <c:v>2</c:v>
                </c:pt>
                <c:pt idx="20">
                  <c:v>0</c:v>
                </c:pt>
                <c:pt idx="21">
                  <c:v>0</c:v>
                </c:pt>
                <c:pt idx="22">
                  <c:v>2</c:v>
                </c:pt>
                <c:pt idx="23">
                  <c:v>4</c:v>
                </c:pt>
                <c:pt idx="24">
                  <c:v>1</c:v>
                </c:pt>
                <c:pt idx="25">
                  <c:v>0</c:v>
                </c:pt>
                <c:pt idx="26">
                  <c:v>3</c:v>
                </c:pt>
                <c:pt idx="27">
                  <c:v>0</c:v>
                </c:pt>
                <c:pt idx="28">
                  <c:v>3</c:v>
                </c:pt>
                <c:pt idx="29">
                  <c:v>2</c:v>
                </c:pt>
                <c:pt idx="30">
                  <c:v>0</c:v>
                </c:pt>
              </c:numCache>
            </c:numRef>
          </c:val>
        </c:ser>
        <c:ser>
          <c:idx val="1"/>
          <c:order val="1"/>
          <c:tx>
            <c:strRef>
              <c:f>FIG_5_fin!$D$2</c:f>
              <c:strCache>
                <c:ptCount val="1"/>
                <c:pt idx="0">
                  <c:v>a new issue (the problem is recognised, solutions are proposed but they are not yet implemented)</c:v>
                </c:pt>
              </c:strCache>
            </c:strRef>
          </c:tx>
          <c:invertIfNegative val="0"/>
          <c:cat>
            <c:strRef>
              <c:f>FIG_5_fin!$B$3:$B$33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REPUBLIC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FIG_5_fin!$D$3:$D$33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2</c:v>
                </c:pt>
                <c:pt idx="24">
                  <c:v>0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</c:ser>
        <c:ser>
          <c:idx val="2"/>
          <c:order val="2"/>
          <c:tx>
            <c:strRef>
              <c:f>FIG_5_fin!$E$2</c:f>
              <c:strCache>
                <c:ptCount val="1"/>
                <c:pt idx="0">
                  <c:v>a known but unresolved issue (some steps have been taken but generally not very successful)</c:v>
                </c:pt>
              </c:strCache>
            </c:strRef>
          </c:tx>
          <c:invertIfNegative val="0"/>
          <c:cat>
            <c:strRef>
              <c:f>FIG_5_fin!$B$3:$B$33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REPUBLIC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FIG_5_fin!$E$3:$E$33</c:f>
              <c:numCache>
                <c:formatCode>General</c:formatCode>
                <c:ptCount val="31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8</c:v>
                </c:pt>
                <c:pt idx="16">
                  <c:v>3</c:v>
                </c:pt>
                <c:pt idx="17">
                  <c:v>4</c:v>
                </c:pt>
                <c:pt idx="18">
                  <c:v>0</c:v>
                </c:pt>
                <c:pt idx="19">
                  <c:v>2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4</c:v>
                </c:pt>
                <c:pt idx="30">
                  <c:v>2</c:v>
                </c:pt>
              </c:numCache>
            </c:numRef>
          </c:val>
        </c:ser>
        <c:ser>
          <c:idx val="3"/>
          <c:order val="3"/>
          <c:tx>
            <c:strRef>
              <c:f>FIG_5_fin!$F$2</c:f>
              <c:strCache>
                <c:ptCount val="1"/>
                <c:pt idx="0">
                  <c:v>a recognised and researched issue worked on (one or more plausible solutions have been implemented)</c:v>
                </c:pt>
              </c:strCache>
            </c:strRef>
          </c:tx>
          <c:invertIfNegative val="0"/>
          <c:cat>
            <c:strRef>
              <c:f>FIG_5_fin!$B$3:$B$33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REPUBLIC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FIG_5_fin!$F$3:$F$33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2</c:v>
                </c:pt>
                <c:pt idx="28">
                  <c:v>0</c:v>
                </c:pt>
                <c:pt idx="29">
                  <c:v>0</c:v>
                </c:pt>
                <c:pt idx="3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604224"/>
        <c:axId val="63605760"/>
      </c:barChart>
      <c:catAx>
        <c:axId val="636042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3605760"/>
        <c:crosses val="autoZero"/>
        <c:auto val="1"/>
        <c:lblAlgn val="ctr"/>
        <c:lblOffset val="100"/>
        <c:noMultiLvlLbl val="0"/>
      </c:catAx>
      <c:valAx>
        <c:axId val="63605760"/>
        <c:scaling>
          <c:orientation val="minMax"/>
          <c:max val="12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3604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6.8032629523825272E-2"/>
                  <c:y val="-0.126655738460925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00970627692384"/>
                  <c:y val="-0.171098651512515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'[Graf v aplikaci Microsoft Office Word]List1'!$A$30:$A$34</c:f>
              <c:strCache>
                <c:ptCount val="5"/>
                <c:pt idx="0">
                  <c:v>psychology bachelors as well as masters</c:v>
                </c:pt>
                <c:pt idx="1">
                  <c:v>psychology bachelors only</c:v>
                </c:pt>
                <c:pt idx="2">
                  <c:v>psychology masters only</c:v>
                </c:pt>
                <c:pt idx="3">
                  <c:v>not a problem</c:v>
                </c:pt>
                <c:pt idx="4">
                  <c:v>I have not data/information about this</c:v>
                </c:pt>
              </c:strCache>
            </c:strRef>
          </c:cat>
          <c:val>
            <c:numRef>
              <c:f>'[Graf v aplikaci Microsoft Office Word]List1'!$B$30:$B$34</c:f>
              <c:numCache>
                <c:formatCode>0.0</c:formatCode>
                <c:ptCount val="5"/>
                <c:pt idx="0">
                  <c:v>46.9</c:v>
                </c:pt>
                <c:pt idx="1">
                  <c:v>12.9</c:v>
                </c:pt>
                <c:pt idx="2">
                  <c:v>8.2000000000000011</c:v>
                </c:pt>
                <c:pt idx="3">
                  <c:v>17.7</c:v>
                </c:pt>
                <c:pt idx="4">
                  <c:v>14.3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369491978368771"/>
          <c:y val="1.8250330676046478E-2"/>
          <c:w val="0.40630508021631229"/>
          <c:h val="0.98174954766930655"/>
        </c:manualLayout>
      </c:layout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55446194225723"/>
          <c:y val="1.1237095363079617E-2"/>
          <c:w val="0.48820434036666732"/>
          <c:h val="0.9503933215778365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FIG_12!$C$2</c:f>
              <c:strCache>
                <c:ptCount val="1"/>
                <c:pt idx="0">
                  <c:v>they are welcomed as a new addition that can potentially make psychology stronger</c:v>
                </c:pt>
              </c:strCache>
            </c:strRef>
          </c:tx>
          <c:invertIfNegative val="0"/>
          <c:cat>
            <c:strRef>
              <c:f>FIG_12!$B$3:$B$33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REP.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FIG_12!$C$3:$C$33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4</c:v>
                </c:pt>
                <c:pt idx="29">
                  <c:v>1</c:v>
                </c:pt>
                <c:pt idx="30">
                  <c:v>5</c:v>
                </c:pt>
              </c:numCache>
            </c:numRef>
          </c:val>
        </c:ser>
        <c:ser>
          <c:idx val="1"/>
          <c:order val="1"/>
          <c:tx>
            <c:strRef>
              <c:f>FIG_12!$D$2</c:f>
              <c:strCache>
                <c:ptCount val="1"/>
                <c:pt idx="0">
                  <c:v>they are perceived with distrust as a new competition possibly lowering the standards</c:v>
                </c:pt>
              </c:strCache>
            </c:strRef>
          </c:tx>
          <c:invertIfNegative val="0"/>
          <c:cat>
            <c:strRef>
              <c:f>FIG_12!$B$3:$B$33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REP.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FIG_12!$D$3:$D$33</c:f>
              <c:numCache>
                <c:formatCode>General</c:formatCode>
                <c:ptCount val="31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2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3</c:v>
                </c:pt>
                <c:pt idx="27">
                  <c:v>2</c:v>
                </c:pt>
                <c:pt idx="28">
                  <c:v>0</c:v>
                </c:pt>
                <c:pt idx="29">
                  <c:v>2</c:v>
                </c:pt>
                <c:pt idx="30">
                  <c:v>0</c:v>
                </c:pt>
              </c:numCache>
            </c:numRef>
          </c:val>
        </c:ser>
        <c:ser>
          <c:idx val="2"/>
          <c:order val="2"/>
          <c:tx>
            <c:strRef>
              <c:f>FIG_12!$E$2</c:f>
              <c:strCache>
                <c:ptCount val="1"/>
                <c:pt idx="0">
                  <c:v>they are not at all perceived as members of psychological community (e.g. should not call themselves “psychologists”)</c:v>
                </c:pt>
              </c:strCache>
            </c:strRef>
          </c:tx>
          <c:invertIfNegative val="0"/>
          <c:cat>
            <c:strRef>
              <c:f>FIG_12!$B$3:$B$33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REP.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FIG_12!$E$3:$E$33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5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3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2</c:v>
                </c:pt>
                <c:pt idx="29">
                  <c:v>0</c:v>
                </c:pt>
                <c:pt idx="30">
                  <c:v>2</c:v>
                </c:pt>
              </c:numCache>
            </c:numRef>
          </c:val>
        </c:ser>
        <c:ser>
          <c:idx val="3"/>
          <c:order val="3"/>
          <c:tx>
            <c:strRef>
              <c:f>FIG_12!$F$2</c:f>
              <c:strCache>
                <c:ptCount val="1"/>
                <c:pt idx="0">
                  <c:v>bachelor degree is seen only as a temporary/provisional degree on the way towards a masters degree (no one should want t</c:v>
                </c:pt>
              </c:strCache>
            </c:strRef>
          </c:tx>
          <c:invertIfNegative val="0"/>
          <c:cat>
            <c:strRef>
              <c:f>FIG_12!$B$3:$B$33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REP.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FIG_12!$F$3:$F$33</c:f>
              <c:numCache>
                <c:formatCode>General</c:formatCode>
                <c:ptCount val="31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6">
                  <c:v>6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4</c:v>
                </c:pt>
                <c:pt idx="16">
                  <c:v>4</c:v>
                </c:pt>
                <c:pt idx="17">
                  <c:v>9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2</c:v>
                </c:pt>
                <c:pt idx="30">
                  <c:v>1</c:v>
                </c:pt>
              </c:numCache>
            </c:numRef>
          </c:val>
        </c:ser>
        <c:ser>
          <c:idx val="4"/>
          <c:order val="4"/>
          <c:tx>
            <c:strRef>
              <c:f>FIG_12!$G$2</c:f>
              <c:strCache>
                <c:ptCount val="1"/>
                <c:pt idx="0">
                  <c:v>I really do not know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cat>
            <c:strRef>
              <c:f>FIG_12!$B$3:$B$33</c:f>
              <c:strCache>
                <c:ptCount val="31"/>
                <c:pt idx="0">
                  <c:v>AUSTRIA</c:v>
                </c:pt>
                <c:pt idx="1">
                  <c:v>BULGARIA</c:v>
                </c:pt>
                <c:pt idx="2">
                  <c:v>CROATIA</c:v>
                </c:pt>
                <c:pt idx="3">
                  <c:v>CYPRUS</c:v>
                </c:pt>
                <c:pt idx="4">
                  <c:v>CZECH REP.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GREECE</c:v>
                </c:pt>
                <c:pt idx="11">
                  <c:v>HUNGARY</c:v>
                </c:pt>
                <c:pt idx="12">
                  <c:v>ICELAND</c:v>
                </c:pt>
                <c:pt idx="13">
                  <c:v>IRELAND</c:v>
                </c:pt>
                <c:pt idx="14">
                  <c:v>ISRAEL</c:v>
                </c:pt>
                <c:pt idx="15">
                  <c:v>ITALY</c:v>
                </c:pt>
                <c:pt idx="16">
                  <c:v>LATVIA</c:v>
                </c:pt>
                <c:pt idx="17">
                  <c:v>LITHUANIA</c:v>
                </c:pt>
                <c:pt idx="18">
                  <c:v>LUXEMBOURG</c:v>
                </c:pt>
                <c:pt idx="19">
                  <c:v>MALTA</c:v>
                </c:pt>
                <c:pt idx="20">
                  <c:v>NETHERLANDS</c:v>
                </c:pt>
                <c:pt idx="21">
                  <c:v>NORWAY</c:v>
                </c:pt>
                <c:pt idx="22">
                  <c:v>POLAND</c:v>
                </c:pt>
                <c:pt idx="23">
                  <c:v>PORTUGAL</c:v>
                </c:pt>
                <c:pt idx="24">
                  <c:v>ROMANIA</c:v>
                </c:pt>
                <c:pt idx="25">
                  <c:v>SLOVAKIA</c:v>
                </c:pt>
                <c:pt idx="26">
                  <c:v>SLOVENIA</c:v>
                </c:pt>
                <c:pt idx="27">
                  <c:v>SPAIN</c:v>
                </c:pt>
                <c:pt idx="28">
                  <c:v>SWEDEN</c:v>
                </c:pt>
                <c:pt idx="29">
                  <c:v>TURKEY</c:v>
                </c:pt>
                <c:pt idx="30">
                  <c:v>UK</c:v>
                </c:pt>
              </c:strCache>
            </c:strRef>
          </c:cat>
          <c:val>
            <c:numRef>
              <c:f>FIG_12!$G$3:$G$33</c:f>
              <c:numCache>
                <c:formatCode>General</c:formatCode>
                <c:ptCount val="31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0</c:v>
                </c:pt>
                <c:pt idx="3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540864"/>
        <c:axId val="67542400"/>
      </c:barChart>
      <c:catAx>
        <c:axId val="675408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7542400"/>
        <c:crosses val="autoZero"/>
        <c:auto val="1"/>
        <c:lblAlgn val="ctr"/>
        <c:lblOffset val="100"/>
        <c:noMultiLvlLbl val="0"/>
      </c:catAx>
      <c:valAx>
        <c:axId val="67542400"/>
        <c:scaling>
          <c:orientation val="minMax"/>
          <c:max val="12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75408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A98377-B126-4D39-BA73-2255EE132242}" type="datetimeFigureOut">
              <a:rPr lang="en-US"/>
              <a:pPr>
                <a:defRPr/>
              </a:pPr>
              <a:t>6/28/2012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674801-4213-4617-8199-7757165164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82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en-GB" dirty="0" smtClean="0"/>
              <a:t>almost a hundred universities.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A50-AE3F-4D2D-BC3E-B9DE32C493D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A50-AE3F-4D2D-BC3E-B9DE32C493D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5003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252AF-AAC9-4615-B376-44069E9F5CCA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786563" y="63579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19103-8652-46A2-8A91-CC37EEE27F0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957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24B96-8958-40EF-8680-4A0713F73EF5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33A9C-D7FC-4A5A-877D-E2B3AEEBB9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20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D1CE-A5EC-404C-8329-EC952E913C45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8EC97-6006-469F-851F-2F5B9225264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50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AA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rgbClr val="005AAB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005AAB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005AAB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005AAB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ED277-C3ED-412D-90A8-78E7C239DAED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5AAB"/>
                </a:solidFill>
              </a:defRPr>
            </a:lvl1pPr>
          </a:lstStyle>
          <a:p>
            <a:pPr>
              <a:defRPr/>
            </a:pPr>
            <a:fld id="{720651BC-E5E8-4E4A-8F52-5D2944D6534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90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AC7D8-41C7-4218-BBD4-22422E543EE8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4A724-50BA-4C9C-9CAF-BB2E15D993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1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31D39-8492-4336-A5C9-08C918CF485C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BAB65-C647-4528-8FB6-D2D7727FC6D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8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532A-BE28-4D5F-8779-6084571057C1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6CE9-1131-4163-8FF8-B2AD3A02F4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49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65E99-1299-46B2-9415-B4FEF813138C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597D0-F51F-4721-BB89-AC84FA57A5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73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7CB63-D1C2-4850-B619-85C497A63174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069AD-23C2-437F-9494-E187F7E9B0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99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F238E-486E-47B2-84A7-BB3FBD86B23F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1D85-C250-4CFD-8681-D7CE5B59AF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7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AA925-B649-4C44-BF70-95CDC2CCA3CB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5D5BB-D86A-4E97-976C-6B07484A16B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26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 userDrawn="1"/>
        </p:nvSpPr>
        <p:spPr>
          <a:xfrm rot="10800000">
            <a:off x="6143625" y="0"/>
            <a:ext cx="3000375" cy="1824038"/>
          </a:xfrm>
          <a:prstGeom prst="rtTriangle">
            <a:avLst/>
          </a:prstGeom>
          <a:solidFill>
            <a:srgbClr val="005A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32936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28625" y="1714500"/>
            <a:ext cx="8258175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8B26D0-0B3A-46E3-99EB-3502271F5B05}" type="datetime1">
              <a:rPr lang="en-US"/>
              <a:pPr>
                <a:defRPr/>
              </a:pPr>
              <a:t>6/28/2012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FE2D4A-C359-479B-A1E5-5F18B2429C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2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85750"/>
            <a:ext cx="1928813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5500688"/>
            <a:ext cx="9144000" cy="1357312"/>
          </a:xfrm>
          <a:prstGeom prst="rect">
            <a:avLst/>
          </a:prstGeom>
          <a:solidFill>
            <a:srgbClr val="FFC2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34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5929313"/>
            <a:ext cx="18573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2071688" y="6000750"/>
            <a:ext cx="6572250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+mn-lt"/>
              </a:rPr>
              <a:t>With the support of the Lifelong Learning Programme of the European Union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5AA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AAB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AAB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AAB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AAB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5AAB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5AAB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5AAB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5AAB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AAB"/>
        </a:buClr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AAB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AAB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5AAB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5AAB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la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Euro</a:t>
            </a:r>
            <a:r>
              <a:rPr lang="cs-CZ" dirty="0" smtClean="0"/>
              <a:t>p</a:t>
            </a:r>
            <a:r>
              <a:rPr lang="en-GB" dirty="0" smtClean="0"/>
              <a:t>lat employability survey: core findings and implications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Stanislav Ježek</a:t>
            </a:r>
            <a:r>
              <a:rPr lang="cs-CZ" sz="2800" baseline="30000" dirty="0">
                <a:solidFill>
                  <a:schemeClr val="tx1"/>
                </a:solidFill>
              </a:rPr>
              <a:t>1</a:t>
            </a:r>
            <a:r>
              <a:rPr lang="cs-CZ" sz="2800" dirty="0" smtClean="0">
                <a:solidFill>
                  <a:schemeClr val="tx1"/>
                </a:solidFill>
              </a:rPr>
              <a:t>, Jan Mareš</a:t>
            </a:r>
            <a:r>
              <a:rPr lang="cs-CZ" sz="2800" baseline="30000" dirty="0">
                <a:solidFill>
                  <a:schemeClr val="tx1"/>
                </a:solidFill>
              </a:rPr>
              <a:t>1</a:t>
            </a:r>
            <a:r>
              <a:rPr lang="cs-CZ" sz="2800" dirty="0" smtClean="0">
                <a:solidFill>
                  <a:schemeClr val="tx1"/>
                </a:solidFill>
              </a:rPr>
              <a:t> &amp; Aleš Neusar</a:t>
            </a:r>
            <a:r>
              <a:rPr lang="cs-CZ" sz="2800" baseline="30000" dirty="0">
                <a:solidFill>
                  <a:schemeClr val="tx1"/>
                </a:solidFill>
              </a:rPr>
              <a:t>2</a:t>
            </a:r>
            <a:endParaRPr lang="cs-CZ" sz="2800" dirty="0" smtClean="0">
              <a:solidFill>
                <a:schemeClr val="tx1"/>
              </a:solidFill>
            </a:endParaRPr>
          </a:p>
          <a:p>
            <a:pPr lvl="1"/>
            <a:r>
              <a:rPr lang="cs-CZ" sz="1400" baseline="30000" dirty="0" smtClean="0">
                <a:solidFill>
                  <a:schemeClr val="tx1"/>
                </a:solidFill>
              </a:rPr>
              <a:t>1</a:t>
            </a:r>
            <a:r>
              <a:rPr lang="cs-CZ" sz="1400" dirty="0" smtClean="0">
                <a:solidFill>
                  <a:schemeClr val="tx1"/>
                </a:solidFill>
              </a:rPr>
              <a:t>Masaryk University Brno, Czech Republic</a:t>
            </a:r>
          </a:p>
          <a:p>
            <a:pPr lvl="1"/>
            <a:r>
              <a:rPr lang="cs-CZ" sz="1400" baseline="30000" dirty="0" smtClean="0">
                <a:solidFill>
                  <a:schemeClr val="tx1"/>
                </a:solidFill>
              </a:rPr>
              <a:t>2</a:t>
            </a:r>
            <a:r>
              <a:rPr lang="cs-CZ" sz="1400" dirty="0" smtClean="0">
                <a:solidFill>
                  <a:schemeClr val="tx1"/>
                </a:solidFill>
              </a:rPr>
              <a:t>Palacky </a:t>
            </a:r>
            <a:r>
              <a:rPr lang="cs-CZ" sz="1400" dirty="0">
                <a:solidFill>
                  <a:schemeClr val="tx1"/>
                </a:solidFill>
              </a:rPr>
              <a:t>University </a:t>
            </a:r>
            <a:r>
              <a:rPr lang="cs-CZ" sz="1400" dirty="0" smtClean="0">
                <a:solidFill>
                  <a:schemeClr val="tx1"/>
                </a:solidFill>
              </a:rPr>
              <a:t>Olomouc, </a:t>
            </a:r>
            <a:r>
              <a:rPr lang="cs-CZ" sz="1400" dirty="0">
                <a:solidFill>
                  <a:schemeClr val="tx1"/>
                </a:solidFill>
              </a:rPr>
              <a:t>Czech Republic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04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err="1" smtClean="0"/>
              <a:t>Conclusion</a:t>
            </a:r>
            <a:r>
              <a:rPr lang="cs-CZ" sz="2800" dirty="0" smtClean="0"/>
              <a:t>: P</a:t>
            </a:r>
            <a:r>
              <a:rPr lang="en-GB" sz="2800" dirty="0" err="1" smtClean="0"/>
              <a:t>revailing</a:t>
            </a:r>
            <a:r>
              <a:rPr lang="en-GB" sz="2800" dirty="0" smtClean="0"/>
              <a:t> attitude of the general psychological community towards the bachelor graduates</a:t>
            </a:r>
            <a:r>
              <a:rPr lang="cs-CZ" sz="2800" dirty="0" smtClean="0"/>
              <a:t> (n = 140)</a:t>
            </a:r>
            <a:endParaRPr lang="en-US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827917"/>
              </p:ext>
            </p:extLst>
          </p:nvPr>
        </p:nvGraphicFramePr>
        <p:xfrm>
          <a:off x="107504" y="1732838"/>
          <a:ext cx="8856984" cy="50924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645772"/>
                <a:gridCol w="1211212"/>
              </a:tblGrid>
              <a:tr h="1018484">
                <a:tc>
                  <a:txBody>
                    <a:bodyPr/>
                    <a:lstStyle/>
                    <a:p>
                      <a:r>
                        <a:rPr lang="en-GB" sz="2000" b="0" dirty="0" smtClean="0">
                          <a:solidFill>
                            <a:srgbClr val="FF0000"/>
                          </a:solidFill>
                        </a:rPr>
                        <a:t>they are welcomed as a new addition that can potentially make psychology stronger</a:t>
                      </a:r>
                      <a:r>
                        <a:rPr lang="cs-CZ" sz="20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</a:rPr>
                        <a:t> %</a:t>
                      </a:r>
                      <a:endParaRPr lang="en-US" sz="2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018484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they are perceived with 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distrust</a:t>
                      </a:r>
                      <a:r>
                        <a:rPr lang="en-GB" sz="2000" dirty="0" smtClean="0"/>
                        <a:t> as a new competition possibly lowering the standards</a:t>
                      </a:r>
                      <a:r>
                        <a:rPr lang="cs-CZ" sz="2000" dirty="0" smtClean="0"/>
                        <a:t> 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1</a:t>
                      </a:r>
                      <a:r>
                        <a:rPr lang="cs-CZ" sz="2800" dirty="0" smtClean="0"/>
                        <a:t>4 %</a:t>
                      </a:r>
                      <a:endParaRPr lang="en-US" sz="2800" dirty="0" smtClean="0"/>
                    </a:p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18484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they are 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not at all</a:t>
                      </a:r>
                      <a:r>
                        <a:rPr lang="en-GB" sz="2000" dirty="0" smtClean="0"/>
                        <a:t> perceived as 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members of psychological community</a:t>
                      </a:r>
                      <a:r>
                        <a:rPr lang="en-GB" sz="2000" dirty="0" smtClean="0"/>
                        <a:t> (e.g., should not call themselves “psychologists”)</a:t>
                      </a:r>
                      <a:r>
                        <a:rPr lang="cs-CZ" sz="2000" dirty="0" smtClean="0"/>
                        <a:t> 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1</a:t>
                      </a:r>
                      <a:r>
                        <a:rPr lang="cs-CZ" sz="2800" dirty="0" smtClean="0"/>
                        <a:t>9 %</a:t>
                      </a:r>
                      <a:endParaRPr lang="en-US" sz="2800" dirty="0" smtClean="0"/>
                    </a:p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18484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bachelor degree is seen only as 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a temporary/provisional degree </a:t>
                      </a:r>
                      <a:r>
                        <a:rPr lang="en-GB" sz="2000" dirty="0" smtClean="0"/>
                        <a:t>on the way towards a masters degree (no one should want to stay on this level)</a:t>
                      </a:r>
                      <a:r>
                        <a:rPr lang="cs-CZ" sz="2000" dirty="0" smtClean="0"/>
                        <a:t> 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44</a:t>
                      </a:r>
                      <a:r>
                        <a:rPr lang="cs-CZ" sz="2800" dirty="0" smtClean="0"/>
                        <a:t> %</a:t>
                      </a:r>
                      <a:endParaRPr lang="en-US" sz="2800" dirty="0" smtClean="0"/>
                    </a:p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18484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 really do not know</a:t>
                      </a:r>
                      <a:r>
                        <a:rPr lang="cs-CZ" sz="2000" dirty="0" smtClean="0"/>
                        <a:t> 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10</a:t>
                      </a:r>
                      <a:r>
                        <a:rPr lang="cs-CZ" sz="2800" dirty="0" smtClean="0"/>
                        <a:t> %</a:t>
                      </a:r>
                      <a:endParaRPr lang="en-US" sz="2800" dirty="0" smtClean="0"/>
                    </a:p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23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74383178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351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Competencies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BA‘s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Research </a:t>
            </a:r>
            <a:r>
              <a:rPr lang="cs-CZ" dirty="0" smtClean="0"/>
              <a:t>and</a:t>
            </a:r>
            <a:r>
              <a:rPr lang="en-GB" dirty="0" smtClean="0"/>
              <a:t> Methodology</a:t>
            </a:r>
            <a:endParaRPr lang="en-US" dirty="0" smtClean="0"/>
          </a:p>
          <a:p>
            <a:r>
              <a:rPr lang="en-GB" dirty="0" smtClean="0"/>
              <a:t>Social, interpersonal skills</a:t>
            </a:r>
            <a:endParaRPr lang="en-US" dirty="0" smtClean="0"/>
          </a:p>
          <a:p>
            <a:r>
              <a:rPr lang="en-GB" dirty="0" smtClean="0"/>
              <a:t>Knowledge of psychological theories</a:t>
            </a:r>
            <a:endParaRPr lang="en-US" dirty="0" smtClean="0"/>
          </a:p>
          <a:p>
            <a:r>
              <a:rPr lang="en-GB" dirty="0" smtClean="0"/>
              <a:t>Statistics </a:t>
            </a:r>
            <a:r>
              <a:rPr lang="cs-CZ" dirty="0" smtClean="0"/>
              <a:t>and</a:t>
            </a:r>
            <a:r>
              <a:rPr lang="en-GB" dirty="0" smtClean="0"/>
              <a:t> Data analysis</a:t>
            </a:r>
            <a:endParaRPr lang="en-US" dirty="0" smtClean="0"/>
          </a:p>
          <a:p>
            <a:r>
              <a:rPr lang="en-GB" dirty="0" smtClean="0"/>
              <a:t>Communication skills</a:t>
            </a:r>
            <a:endParaRPr lang="en-US" dirty="0" smtClean="0"/>
          </a:p>
          <a:p>
            <a:r>
              <a:rPr lang="en-GB" dirty="0" smtClean="0"/>
              <a:t>Testing, assessment</a:t>
            </a:r>
            <a:endParaRPr lang="en-US" dirty="0" smtClean="0"/>
          </a:p>
          <a:p>
            <a:r>
              <a:rPr lang="en-GB" dirty="0" smtClean="0"/>
              <a:t>Critical, logical thinking</a:t>
            </a:r>
            <a:endParaRPr lang="en-US" dirty="0" smtClean="0"/>
          </a:p>
          <a:p>
            <a:r>
              <a:rPr lang="en-GB" dirty="0" smtClean="0"/>
              <a:t>Writing skills</a:t>
            </a:r>
            <a:endParaRPr lang="en-US" dirty="0" smtClean="0"/>
          </a:p>
          <a:p>
            <a:r>
              <a:rPr lang="en-GB" dirty="0" smtClean="0"/>
              <a:t>Counselling, guidance, intervention</a:t>
            </a:r>
            <a:endParaRPr lang="en-US" dirty="0" smtClean="0"/>
          </a:p>
          <a:p>
            <a:r>
              <a:rPr lang="en-GB" dirty="0" smtClean="0"/>
              <a:t>Presentation skills</a:t>
            </a:r>
            <a:endParaRPr lang="en-US" dirty="0" smtClean="0"/>
          </a:p>
          <a:p>
            <a:r>
              <a:rPr lang="en-GB" dirty="0" smtClean="0"/>
              <a:t>IT</a:t>
            </a:r>
            <a:r>
              <a:rPr lang="cs-CZ" dirty="0" smtClean="0"/>
              <a:t> and</a:t>
            </a:r>
            <a:r>
              <a:rPr lang="en-GB" dirty="0" smtClean="0"/>
              <a:t> computer skills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160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Positions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Psychology </a:t>
            </a:r>
            <a:r>
              <a:rPr lang="cs-CZ" dirty="0" err="1" smtClean="0"/>
              <a:t>BA‘s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Traditional</a:t>
            </a:r>
            <a:r>
              <a:rPr lang="cs-CZ" b="1" dirty="0" smtClean="0"/>
              <a:t> </a:t>
            </a:r>
            <a:r>
              <a:rPr lang="cs-CZ" b="1" dirty="0" err="1" smtClean="0"/>
              <a:t>fields</a:t>
            </a:r>
            <a:r>
              <a:rPr lang="en-US" dirty="0" smtClean="0"/>
              <a:t>: educational psychology, organizational psychology, </a:t>
            </a:r>
            <a:r>
              <a:rPr lang="cs-CZ" dirty="0" err="1" smtClean="0"/>
              <a:t>counselling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Teaching, education</a:t>
            </a:r>
          </a:p>
          <a:p>
            <a:r>
              <a:rPr lang="en-US" dirty="0" smtClean="0"/>
              <a:t>Human resources field</a:t>
            </a:r>
          </a:p>
          <a:p>
            <a:r>
              <a:rPr lang="en-US" dirty="0" smtClean="0"/>
              <a:t>Marketing, advertising</a:t>
            </a:r>
          </a:p>
          <a:p>
            <a:r>
              <a:rPr lang="en-US" dirty="0" smtClean="0"/>
              <a:t>Managers</a:t>
            </a:r>
          </a:p>
          <a:p>
            <a:r>
              <a:rPr lang="en-US" dirty="0" smtClean="0"/>
              <a:t>Administration, secretary</a:t>
            </a:r>
          </a:p>
          <a:p>
            <a:r>
              <a:rPr lang="en-US" dirty="0" smtClean="0"/>
              <a:t>Research, survey, marketing research</a:t>
            </a:r>
          </a:p>
          <a:p>
            <a:r>
              <a:rPr lang="en-US" dirty="0" smtClean="0"/>
              <a:t>Journalist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3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Perceived major problems with employability of bachelors (</a:t>
            </a:r>
            <a:r>
              <a:rPr lang="cs-CZ" dirty="0" smtClean="0"/>
              <a:t>n</a:t>
            </a:r>
            <a:r>
              <a:rPr lang="en-GB" dirty="0" smtClean="0"/>
              <a:t>=81)</a:t>
            </a: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44890"/>
              </p:ext>
            </p:extLst>
          </p:nvPr>
        </p:nvGraphicFramePr>
        <p:xfrm>
          <a:off x="251520" y="1916832"/>
          <a:ext cx="8568952" cy="34045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397129"/>
                <a:gridCol w="1171823"/>
              </a:tblGrid>
              <a:tr h="851141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there are too many bachelors and not enough jobs for them</a:t>
                      </a:r>
                      <a:endParaRPr lang="en-US" sz="20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6</a:t>
                      </a:r>
                      <a:r>
                        <a:rPr lang="cs-CZ" sz="3200" b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1 %</a:t>
                      </a:r>
                      <a:endParaRPr lang="en-US" sz="3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851141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necessity of planning new or innovative study programs</a:t>
                      </a:r>
                      <a:endParaRPr lang="en-US" sz="20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28</a:t>
                      </a:r>
                      <a:r>
                        <a:rPr lang="cs-CZ" sz="3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 %</a:t>
                      </a:r>
                      <a:endParaRPr lang="en-US" sz="3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851141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psychology graduates compete for the same jobs with non-graduates (e.g. therapy...)</a:t>
                      </a:r>
                      <a:endParaRPr lang="en-US" sz="20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33</a:t>
                      </a:r>
                      <a:r>
                        <a:rPr lang="cs-CZ" sz="3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 %</a:t>
                      </a:r>
                      <a:endParaRPr lang="en-US" sz="3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851141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bachelors do not learn anything useful for employment</a:t>
                      </a:r>
                      <a:endParaRPr lang="en-US" sz="20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4</a:t>
                      </a:r>
                      <a:r>
                        <a:rPr lang="cs-CZ" sz="3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1 %</a:t>
                      </a:r>
                      <a:endParaRPr lang="en-US" sz="3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8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Activities at departments aimed at the bachelors’ employability issue </a:t>
            </a:r>
            <a:r>
              <a:rPr lang="cs-CZ" sz="3600" dirty="0" smtClean="0"/>
              <a:t>(n=106)</a:t>
            </a:r>
            <a:endParaRPr lang="en-US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627876"/>
              </p:ext>
            </p:extLst>
          </p:nvPr>
        </p:nvGraphicFramePr>
        <p:xfrm>
          <a:off x="107504" y="1604414"/>
          <a:ext cx="8784976" cy="521049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583611"/>
                <a:gridCol w="1201365"/>
              </a:tblGrid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informal discussions with colleagues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61</a:t>
                      </a:r>
                      <a:r>
                        <a:rPr lang="cs-CZ" sz="2000" b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 %</a:t>
                      </a:r>
                      <a:endParaRPr lang="en-US" sz="20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formal sessions (i.e., with goals and clear implications for the study programme)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27</a:t>
                      </a:r>
                      <a:r>
                        <a:rPr lang="cs-CZ" sz="2000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research project(s) focused on employability</a:t>
                      </a:r>
                      <a:endParaRPr lang="en-US" sz="16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17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curricular changes specifically aimed at increasing employability (new courses. modules. activities etc.)</a:t>
                      </a:r>
                      <a:endParaRPr lang="en-US" sz="16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44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opening new specialised or vocational bachelor-level study programs</a:t>
                      </a:r>
                      <a:endParaRPr lang="en-US" sz="16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14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conferences/meetings with potential employers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2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1 %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negotiations with representatives of psychological professional societies</a:t>
                      </a:r>
                      <a:endParaRPr lang="en-US" sz="16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2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1 %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incorporation/engagement of potential employers into study programme (e.g. internships. student projects...)</a:t>
                      </a:r>
                      <a:endParaRPr lang="en-US" sz="16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25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promote self-employment (e.g. unregulated psychological services. Internet services … )</a:t>
                      </a:r>
                      <a:endParaRPr lang="en-US" sz="160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1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9 %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promote the building of one’s own/unique portfolio of competencies (specialised certificates...)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2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/>
                        </a:rPr>
                        <a:t>3 %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21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Conclusion</a:t>
            </a:r>
            <a:r>
              <a:rPr lang="cs-CZ" sz="3600" dirty="0" smtClean="0"/>
              <a:t>: </a:t>
            </a:r>
            <a:r>
              <a:rPr lang="cs-CZ" sz="3600" dirty="0" err="1" smtClean="0"/>
              <a:t>Is</a:t>
            </a:r>
            <a:r>
              <a:rPr lang="cs-CZ" sz="3600" dirty="0" smtClean="0"/>
              <a:t> </a:t>
            </a:r>
            <a:r>
              <a:rPr lang="en-GB" sz="3600" dirty="0"/>
              <a:t>the </a:t>
            </a:r>
            <a:r>
              <a:rPr lang="cs-CZ" sz="3600" dirty="0"/>
              <a:t>e</a:t>
            </a:r>
            <a:r>
              <a:rPr lang="en-GB" sz="3600" dirty="0" err="1" smtClean="0"/>
              <a:t>mployability</a:t>
            </a:r>
            <a:r>
              <a:rPr lang="en-GB" sz="3600" dirty="0" smtClean="0"/>
              <a:t> </a:t>
            </a:r>
            <a:r>
              <a:rPr lang="en-GB" sz="3600" dirty="0"/>
              <a:t>of </a:t>
            </a:r>
            <a:r>
              <a:rPr lang="cs-CZ" sz="3600" dirty="0" smtClean="0"/>
              <a:t>psychology </a:t>
            </a:r>
            <a:r>
              <a:rPr lang="en-GB" sz="3600" dirty="0" smtClean="0"/>
              <a:t>B.A</a:t>
            </a:r>
            <a:r>
              <a:rPr lang="en-GB" sz="3600" dirty="0"/>
              <a:t>.’s </a:t>
            </a:r>
            <a:r>
              <a:rPr lang="en-GB" sz="3600" dirty="0" smtClean="0"/>
              <a:t>an issue</a:t>
            </a:r>
            <a:r>
              <a:rPr lang="cs-CZ" sz="3600" dirty="0" smtClean="0"/>
              <a:t>?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endParaRPr lang="cs-CZ" b="1" dirty="0" smtClean="0"/>
          </a:p>
          <a:p>
            <a:pPr lvl="0"/>
            <a:r>
              <a:rPr lang="en-GB" b="1" dirty="0" smtClean="0"/>
              <a:t>DEVELOPED ISSUE </a:t>
            </a:r>
            <a:r>
              <a:rPr lang="cs-CZ" b="1" dirty="0" smtClean="0"/>
              <a:t>	</a:t>
            </a:r>
          </a:p>
          <a:p>
            <a:pPr lvl="1"/>
            <a:r>
              <a:rPr lang="en-GB" dirty="0" smtClean="0"/>
              <a:t>B.A.’s are part of labour market and psychological community, multiple strategies being implemented.</a:t>
            </a:r>
            <a:endParaRPr lang="cs-CZ" dirty="0" smtClean="0"/>
          </a:p>
          <a:p>
            <a:pPr lvl="1"/>
            <a:r>
              <a:rPr lang="en-GB" dirty="0"/>
              <a:t>UK, Ireland, and Cyprus </a:t>
            </a:r>
            <a:endParaRPr lang="en-US" dirty="0" smtClean="0"/>
          </a:p>
          <a:p>
            <a:pPr lvl="0"/>
            <a:r>
              <a:rPr lang="en-GB" b="1" dirty="0" smtClean="0"/>
              <a:t>UNRESOLVED ISSUE</a:t>
            </a:r>
            <a:r>
              <a:rPr lang="en-GB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S</a:t>
            </a:r>
            <a:r>
              <a:rPr lang="en-GB" dirty="0" err="1" smtClean="0"/>
              <a:t>olutions</a:t>
            </a:r>
            <a:r>
              <a:rPr lang="en-GB" dirty="0" smtClean="0"/>
              <a:t> (simple) have been proposed but they do not work (Estonia, Lithuania), </a:t>
            </a:r>
            <a:endParaRPr lang="cs-CZ" dirty="0" smtClean="0"/>
          </a:p>
          <a:p>
            <a:pPr lvl="1"/>
            <a:r>
              <a:rPr lang="cs-CZ" dirty="0" smtClean="0"/>
              <a:t>S</a:t>
            </a:r>
            <a:r>
              <a:rPr lang="en-GB" dirty="0" err="1" smtClean="0"/>
              <a:t>cepticism</a:t>
            </a:r>
            <a:r>
              <a:rPr lang="en-GB" dirty="0" smtClean="0"/>
              <a:t> and calls for the return to the pre-Bologna system (Italy).</a:t>
            </a:r>
            <a:endParaRPr lang="en-US" dirty="0" smtClean="0"/>
          </a:p>
          <a:p>
            <a:pPr lvl="0"/>
            <a:r>
              <a:rPr lang="en-GB" b="1" dirty="0" smtClean="0"/>
              <a:t>NEW ISSUE</a:t>
            </a:r>
            <a:r>
              <a:rPr lang="en-GB" dirty="0" smtClean="0"/>
              <a:t> </a:t>
            </a:r>
            <a:endParaRPr lang="cs-CZ" dirty="0" smtClean="0"/>
          </a:p>
          <a:p>
            <a:pPr lvl="1"/>
            <a:r>
              <a:rPr lang="en-GB" dirty="0" smtClean="0"/>
              <a:t>Bachelor jobseekers a new phenomenon (Latvia, Czech Rep, Slovenia), discussions are under way, expectations.</a:t>
            </a:r>
            <a:endParaRPr lang="en-US" dirty="0" smtClean="0"/>
          </a:p>
          <a:p>
            <a:pPr lvl="0"/>
            <a:r>
              <a:rPr lang="en-GB" b="1" dirty="0" smtClean="0"/>
              <a:t>NO ISSUE</a:t>
            </a:r>
            <a:r>
              <a:rPr lang="en-GB" dirty="0" smtClean="0"/>
              <a:t> </a:t>
            </a:r>
            <a:endParaRPr lang="cs-CZ" dirty="0" smtClean="0"/>
          </a:p>
          <a:p>
            <a:pPr lvl="1"/>
            <a:r>
              <a:rPr lang="en-GB" dirty="0" smtClean="0"/>
              <a:t>Slovakia – not enough B.A.’s to cause trouble OR </a:t>
            </a:r>
            <a:r>
              <a:rPr lang="en-GB" dirty="0"/>
              <a:t>it’s students’ </a:t>
            </a:r>
            <a:r>
              <a:rPr lang="en-GB" dirty="0" smtClean="0"/>
              <a:t>responsibility</a:t>
            </a:r>
            <a:r>
              <a:rPr lang="cs-CZ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822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err="1" smtClean="0"/>
              <a:t>Conclusion</a:t>
            </a:r>
            <a:r>
              <a:rPr lang="cs-CZ" sz="2800" dirty="0" smtClean="0"/>
              <a:t>: </a:t>
            </a:r>
            <a:r>
              <a:rPr lang="en-US" sz="2800" dirty="0" smtClean="0"/>
              <a:t>Developmental stage</a:t>
            </a:r>
            <a:r>
              <a:rPr lang="cs-CZ" sz="2800" dirty="0" smtClean="0"/>
              <a:t>s</a:t>
            </a:r>
            <a:r>
              <a:rPr lang="en-US" sz="2800" dirty="0" smtClean="0"/>
              <a:t> perspective</a:t>
            </a:r>
            <a:r>
              <a:rPr lang="cs-CZ" sz="2800" dirty="0" smtClean="0"/>
              <a:t> </a:t>
            </a:r>
            <a:r>
              <a:rPr lang="en-GB" sz="2800" dirty="0"/>
              <a:t>of </a:t>
            </a:r>
            <a:r>
              <a:rPr lang="cs-CZ" sz="2800" dirty="0"/>
              <a:t>psychology </a:t>
            </a:r>
            <a:r>
              <a:rPr lang="en-GB" sz="2800" dirty="0"/>
              <a:t>B.A.’s </a:t>
            </a:r>
            <a:r>
              <a:rPr lang="cs-CZ" sz="2800" dirty="0" err="1" smtClean="0"/>
              <a:t>employability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96044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Not an issue</a:t>
            </a:r>
            <a:endParaRPr lang="en-US" b="1" dirty="0" smtClean="0"/>
          </a:p>
          <a:p>
            <a:pPr lvl="1"/>
            <a:r>
              <a:rPr lang="en-GB" dirty="0" smtClean="0"/>
              <a:t>B.A. is just a formal degree </a:t>
            </a:r>
            <a:r>
              <a:rPr lang="en-GB" i="1" dirty="0" smtClean="0"/>
              <a:t>(everyone goes to M.A. study)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Protectionism</a:t>
            </a:r>
            <a:endParaRPr lang="cs-CZ" b="1" dirty="0" smtClean="0"/>
          </a:p>
          <a:p>
            <a:pPr lvl="1"/>
            <a:r>
              <a:rPr lang="en-GB" dirty="0" smtClean="0"/>
              <a:t>B.A.’</a:t>
            </a:r>
            <a:r>
              <a:rPr lang="en-GB" i="1" dirty="0" smtClean="0"/>
              <a:t>s</a:t>
            </a:r>
            <a:r>
              <a:rPr lang="en-GB" dirty="0" smtClean="0"/>
              <a:t> want to become professional </a:t>
            </a:r>
            <a:r>
              <a:rPr lang="cs-CZ" dirty="0" smtClean="0"/>
              <a:t>„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“ </a:t>
            </a:r>
            <a:r>
              <a:rPr lang="en-GB" dirty="0" smtClean="0"/>
              <a:t>psychologists </a:t>
            </a:r>
            <a:r>
              <a:rPr lang="en-GB" i="1" dirty="0" smtClean="0"/>
              <a:t>(professional community shouldn´t let them)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Special arrangements</a:t>
            </a:r>
            <a:endParaRPr lang="cs-CZ" b="1" dirty="0" smtClean="0"/>
          </a:p>
          <a:p>
            <a:pPr lvl="1"/>
            <a:r>
              <a:rPr lang="en-GB" dirty="0" smtClean="0"/>
              <a:t>System of qualifications </a:t>
            </a:r>
            <a:r>
              <a:rPr lang="en-GB" i="1" dirty="0" smtClean="0"/>
              <a:t>(further education allowing B.A.´s into psychological professions; exploration of niches is profession for B.A.</a:t>
            </a:r>
            <a:r>
              <a:rPr lang="en-GB" dirty="0" smtClean="0"/>
              <a:t>’</a:t>
            </a:r>
            <a:r>
              <a:rPr lang="en-GB" i="1" dirty="0" smtClean="0"/>
              <a:t>s; non-professionals skill not accepted by professional community)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Programme Differentiation</a:t>
            </a:r>
            <a:endParaRPr lang="en-US" b="1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Professional B.A. studies </a:t>
            </a:r>
            <a:r>
              <a:rPr lang="en-GB" i="1" dirty="0" smtClean="0"/>
              <a:t>– further education – psychology profession (</a:t>
            </a:r>
            <a:r>
              <a:rPr lang="en-GB" i="1" dirty="0" err="1" smtClean="0"/>
              <a:t>EuroPsy</a:t>
            </a:r>
            <a:r>
              <a:rPr lang="en-GB" i="1" dirty="0" smtClean="0"/>
              <a:t> approved)</a:t>
            </a:r>
            <a:endParaRPr lang="en-US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Non-professional B.A. studies </a:t>
            </a:r>
            <a:r>
              <a:rPr lang="en-GB" i="1" dirty="0" smtClean="0"/>
              <a:t>– exploration of non-professional employment (professional community acceptance)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04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Psychology M.</a:t>
            </a:r>
            <a:r>
              <a:rPr lang="en-GB" sz="3600" dirty="0" smtClean="0"/>
              <a:t>A</a:t>
            </a:r>
            <a:r>
              <a:rPr lang="en-GB" sz="3600" dirty="0"/>
              <a:t>.’s </a:t>
            </a:r>
            <a:r>
              <a:rPr lang="cs-CZ" sz="3600" dirty="0" smtClean="0"/>
              <a:t> employability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en-US" dirty="0" smtClean="0"/>
              <a:t>only 10</a:t>
            </a:r>
            <a:r>
              <a:rPr lang="cs-CZ" dirty="0" smtClean="0"/>
              <a:t>-</a:t>
            </a:r>
            <a:r>
              <a:rPr lang="en-US" dirty="0" smtClean="0"/>
              <a:t>20 % seek jobs outside traditional  psychological profession at most departments</a:t>
            </a:r>
          </a:p>
          <a:p>
            <a:endParaRPr lang="en-US" dirty="0" smtClean="0"/>
          </a:p>
          <a:p>
            <a:r>
              <a:rPr lang="en-US" dirty="0" smtClean="0"/>
              <a:t>major issue </a:t>
            </a:r>
            <a:endParaRPr lang="cs-CZ" dirty="0" smtClean="0"/>
          </a:p>
          <a:p>
            <a:pPr lvl="1"/>
            <a:r>
              <a:rPr lang="en-US" dirty="0" smtClean="0"/>
              <a:t>not enough jobs</a:t>
            </a:r>
            <a:r>
              <a:rPr lang="cs-CZ" dirty="0" smtClean="0"/>
              <a:t> (50 %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responses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05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3200" i="1" dirty="0" err="1" smtClean="0"/>
              <a:t>Thank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You</a:t>
            </a:r>
            <a:endParaRPr lang="en-US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722313" y="1556793"/>
            <a:ext cx="7772400" cy="2850108"/>
          </a:xfrm>
        </p:spPr>
        <p:txBody>
          <a:bodyPr/>
          <a:lstStyle/>
          <a:p>
            <a:r>
              <a:rPr lang="cs-CZ" sz="2400" b="1" dirty="0" err="1" smtClean="0">
                <a:solidFill>
                  <a:schemeClr val="tx1"/>
                </a:solidFill>
              </a:rPr>
              <a:t>Employability</a:t>
            </a:r>
            <a:r>
              <a:rPr lang="cs-CZ" sz="2400" b="1" dirty="0" smtClean="0">
                <a:solidFill>
                  <a:schemeClr val="tx1"/>
                </a:solidFill>
              </a:rPr>
              <a:t> Report </a:t>
            </a:r>
            <a:r>
              <a:rPr lang="cs-CZ" sz="2400" b="1" dirty="0" err="1" smtClean="0">
                <a:solidFill>
                  <a:schemeClr val="tx1"/>
                </a:solidFill>
              </a:rPr>
              <a:t>available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at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tx1"/>
                </a:solidFill>
                <a:hlinkClick r:id=""/>
              </a:rPr>
              <a:t>www.</a:t>
            </a:r>
            <a:r>
              <a:rPr lang="cs-CZ" sz="2400" b="1" dirty="0">
                <a:solidFill>
                  <a:schemeClr val="tx1"/>
                </a:solidFill>
                <a:hlinkClick r:id="rId3"/>
              </a:rPr>
              <a:t>europlat.org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lvl="4"/>
            <a:endParaRPr lang="cs-CZ" sz="1800" dirty="0" smtClean="0">
              <a:solidFill>
                <a:schemeClr val="tx1"/>
              </a:solidFill>
            </a:endParaRPr>
          </a:p>
          <a:p>
            <a:pPr lvl="2"/>
            <a:r>
              <a:rPr lang="cs-CZ" sz="2000" dirty="0" smtClean="0">
                <a:solidFill>
                  <a:schemeClr val="tx1"/>
                </a:solidFill>
              </a:rPr>
              <a:t> Aleš </a:t>
            </a:r>
            <a:r>
              <a:rPr lang="cs-CZ" sz="2000" dirty="0" err="1" smtClean="0">
                <a:solidFill>
                  <a:schemeClr val="tx1"/>
                </a:solidFill>
              </a:rPr>
              <a:t>Neusar</a:t>
            </a:r>
            <a:r>
              <a:rPr lang="cs-CZ" sz="2000" dirty="0">
                <a:solidFill>
                  <a:schemeClr val="tx1"/>
                </a:solidFill>
              </a:rPr>
              <a:t>, </a:t>
            </a:r>
            <a:r>
              <a:rPr lang="cs-CZ" sz="2000" i="1" dirty="0" smtClean="0">
                <a:solidFill>
                  <a:schemeClr val="tx1"/>
                </a:solidFill>
              </a:rPr>
              <a:t>ales@neusar.cz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lvl="2"/>
            <a:endParaRPr lang="cs-CZ" sz="2000" dirty="0">
              <a:solidFill>
                <a:schemeClr val="tx1"/>
              </a:solidFill>
            </a:endParaRPr>
          </a:p>
          <a:p>
            <a:pPr lvl="2"/>
            <a:endParaRPr lang="cs-CZ" sz="2000" dirty="0" smtClean="0">
              <a:solidFill>
                <a:schemeClr val="tx1"/>
              </a:solidFill>
            </a:endParaRPr>
          </a:p>
          <a:p>
            <a:pPr lvl="2"/>
            <a:r>
              <a:rPr lang="cs-CZ" sz="2000" dirty="0" smtClean="0">
                <a:solidFill>
                  <a:schemeClr val="tx1"/>
                </a:solidFill>
              </a:rPr>
              <a:t> Jan Mareš, </a:t>
            </a:r>
            <a:r>
              <a:rPr lang="cs-CZ" sz="2000" i="1" dirty="0" smtClean="0">
                <a:solidFill>
                  <a:schemeClr val="tx1"/>
                </a:solidFill>
              </a:rPr>
              <a:t>jmares@fss.muni.cz</a:t>
            </a:r>
            <a:endParaRPr lang="cs-CZ" sz="2000" i="1" dirty="0">
              <a:solidFill>
                <a:schemeClr val="tx1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hlinkClick r:id="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320" y="2438983"/>
            <a:ext cx="6525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30000" contrast="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112" y="3447281"/>
            <a:ext cx="66075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88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Problem</a:t>
            </a:r>
            <a:r>
              <a:rPr lang="cs-CZ" dirty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Psychology study </a:t>
            </a:r>
            <a:r>
              <a:rPr lang="cs-CZ" dirty="0" err="1" smtClean="0"/>
              <a:t>graduates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A</a:t>
            </a:r>
            <a:r>
              <a:rPr lang="en-US" dirty="0" smtClean="0"/>
              <a:t> student‘s </a:t>
            </a:r>
            <a:r>
              <a:rPr lang="en-US" b="1" dirty="0" smtClean="0"/>
              <a:t>potential for employment</a:t>
            </a:r>
            <a:r>
              <a:rPr lang="en-US" dirty="0" smtClean="0"/>
              <a:t> </a:t>
            </a:r>
            <a:endParaRPr lang="cs-CZ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in terms of his/her knowledge, skills, competencies, qualifications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Issue raised by post-Bologna </a:t>
            </a:r>
            <a:r>
              <a:rPr lang="cs-CZ" dirty="0" smtClean="0"/>
              <a:t>proces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en-US" dirty="0" smtClean="0"/>
              <a:t>split study program</a:t>
            </a:r>
            <a:r>
              <a:rPr lang="cs-CZ" dirty="0" err="1" smtClean="0"/>
              <a:t>me</a:t>
            </a:r>
            <a:r>
              <a:rPr lang="en-US" dirty="0" smtClean="0"/>
              <a:t>s in psychology</a:t>
            </a:r>
            <a:r>
              <a:rPr lang="cs-CZ" dirty="0" smtClean="0"/>
              <a:t>:</a:t>
            </a:r>
            <a:r>
              <a:rPr lang="en-US" dirty="0" smtClean="0"/>
              <a:t>  </a:t>
            </a:r>
          </a:p>
          <a:p>
            <a:pPr>
              <a:lnSpc>
                <a:spcPct val="120000"/>
              </a:lnSpc>
            </a:pPr>
            <a:endParaRPr lang="cs-CZ" b="1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b="1" dirty="0" smtClean="0"/>
              <a:t>What can bachelors (B.A.s) of Psychology do?</a:t>
            </a:r>
          </a:p>
          <a:p>
            <a:pPr>
              <a:lnSpc>
                <a:spcPct val="120000"/>
              </a:lnSpc>
            </a:pPr>
            <a:endParaRPr lang="cs-CZ" b="1" i="1" dirty="0" smtClean="0"/>
          </a:p>
          <a:p>
            <a:pPr>
              <a:lnSpc>
                <a:spcPct val="120000"/>
              </a:lnSpc>
            </a:pPr>
            <a:r>
              <a:rPr lang="en-US" b="1" i="1" dirty="0" smtClean="0"/>
              <a:t>Core questions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</a:t>
            </a:r>
            <a:r>
              <a:rPr lang="cs-CZ" b="1" i="1" dirty="0" err="1" smtClean="0"/>
              <a:t>research</a:t>
            </a:r>
            <a:r>
              <a:rPr lang="cs-CZ" b="1" i="1" dirty="0" smtClean="0"/>
              <a:t> </a:t>
            </a:r>
            <a:r>
              <a:rPr lang="cs-CZ" b="1" i="1" dirty="0" err="1" smtClean="0"/>
              <a:t>survey</a:t>
            </a:r>
            <a:r>
              <a:rPr lang="cs-CZ" b="1" i="1" dirty="0" smtClean="0"/>
              <a:t>:</a:t>
            </a:r>
            <a:r>
              <a:rPr lang="en-US" b="1" i="1" dirty="0" smtClean="0"/>
              <a:t>  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Learn about the </a:t>
            </a:r>
            <a:r>
              <a:rPr lang="en-US" b="1" i="1" dirty="0" smtClean="0"/>
              <a:t>context and the meaning </a:t>
            </a:r>
            <a:r>
              <a:rPr lang="en-US" i="1" dirty="0" smtClean="0"/>
              <a:t>in which the concept of employability is used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OUALITATIVE SURVEY – </a:t>
            </a:r>
            <a:r>
              <a:rPr lang="cs-CZ" dirty="0" err="1" smtClean="0"/>
              <a:t>presented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EUROPLAT 2011 meeting in Istanbul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i="1" dirty="0" smtClean="0"/>
              <a:t>How is employability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psychology </a:t>
            </a:r>
            <a:r>
              <a:rPr lang="cs-CZ" i="1" dirty="0" err="1" smtClean="0"/>
              <a:t>graduates</a:t>
            </a:r>
            <a:r>
              <a:rPr lang="en-US" i="1" dirty="0" smtClean="0"/>
              <a:t> </a:t>
            </a:r>
            <a:r>
              <a:rPr lang="cs-CZ" i="1" dirty="0" err="1" smtClean="0"/>
              <a:t>perceiv</a:t>
            </a:r>
            <a:r>
              <a:rPr lang="en-US" i="1" dirty="0" err="1" smtClean="0"/>
              <a:t>ed</a:t>
            </a:r>
            <a:r>
              <a:rPr lang="en-US" i="1" dirty="0" smtClean="0"/>
              <a:t> and improved across Europe?</a:t>
            </a:r>
            <a:endParaRPr lang="cs-CZ" i="1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QUAN</a:t>
            </a:r>
            <a:r>
              <a:rPr lang="cs-CZ" dirty="0" smtClean="0"/>
              <a:t>TITATIVE SURVEY –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r>
              <a:rPr lang="cs-CZ" dirty="0" smtClean="0"/>
              <a:t> ;)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2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</a:t>
            </a:r>
            <a:r>
              <a:rPr lang="en-GB" dirty="0" err="1" smtClean="0"/>
              <a:t>bjectives</a:t>
            </a:r>
            <a:r>
              <a:rPr lang="en-GB" dirty="0" smtClean="0"/>
              <a:t> of the </a:t>
            </a:r>
            <a:r>
              <a:rPr lang="cs-CZ" dirty="0" err="1" smtClean="0"/>
              <a:t>quantitative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employability</a:t>
            </a:r>
            <a:r>
              <a:rPr lang="cs-CZ" dirty="0" smtClean="0"/>
              <a:t> </a:t>
            </a:r>
            <a:r>
              <a:rPr lang="en-GB" dirty="0" smtClean="0"/>
              <a:t>survey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SzPct val="90000"/>
              <a:buNone/>
            </a:pPr>
            <a:r>
              <a:rPr lang="cs-CZ" dirty="0" smtClean="0"/>
              <a:t>A</a:t>
            </a:r>
            <a:r>
              <a:rPr lang="en-US" dirty="0" smtClean="0"/>
              <a:t>t </a:t>
            </a:r>
            <a:r>
              <a:rPr lang="en-US" dirty="0"/>
              <a:t>national level and institutional </a:t>
            </a:r>
            <a:r>
              <a:rPr lang="en-US" dirty="0" smtClean="0"/>
              <a:t>level</a:t>
            </a:r>
            <a:r>
              <a:rPr lang="cs-CZ" dirty="0" smtClean="0"/>
              <a:t> (psychology </a:t>
            </a:r>
            <a:r>
              <a:rPr lang="cs-CZ" dirty="0" err="1" smtClean="0"/>
              <a:t>departments</a:t>
            </a:r>
            <a:r>
              <a:rPr lang="cs-CZ" dirty="0" smtClean="0"/>
              <a:t>)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:</a:t>
            </a:r>
            <a:endParaRPr lang="en-US" dirty="0"/>
          </a:p>
          <a:p>
            <a:pPr marL="633222" indent="-514350">
              <a:buSzPct val="90000"/>
              <a:buFont typeface="+mj-lt"/>
              <a:buAutoNum type="arabicParenR"/>
            </a:pPr>
            <a:r>
              <a:rPr lang="en-US" dirty="0" smtClean="0"/>
              <a:t>how relevant the employability/employment issue is; </a:t>
            </a:r>
          </a:p>
          <a:p>
            <a:pPr marL="633222" indent="-514350">
              <a:buSzPct val="90000"/>
              <a:buFont typeface="+mj-lt"/>
              <a:buAutoNum type="arabicParenR"/>
            </a:pPr>
            <a:r>
              <a:rPr lang="en-US" dirty="0" smtClean="0"/>
              <a:t>what the current problems are in the employability/employment area; </a:t>
            </a:r>
          </a:p>
          <a:p>
            <a:pPr marL="633222" indent="-514350">
              <a:buSzPct val="90000"/>
              <a:buFont typeface="+mj-lt"/>
              <a:buAutoNum type="arabicParenR"/>
            </a:pPr>
            <a:r>
              <a:rPr lang="en-US" dirty="0" smtClean="0"/>
              <a:t>to explore the best practices in dealing with employability/employment issues.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766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Sample &amp; </a:t>
            </a:r>
            <a:r>
              <a:rPr lang="cs-CZ" dirty="0" err="1" smtClean="0"/>
              <a:t>Method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snowball procedure </a:t>
            </a:r>
            <a:r>
              <a:rPr lang="en-US" dirty="0" smtClean="0"/>
              <a:t>– seeds sent to 32 </a:t>
            </a:r>
            <a:r>
              <a:rPr lang="en-US" dirty="0" err="1" smtClean="0"/>
              <a:t>Europlat</a:t>
            </a:r>
            <a:r>
              <a:rPr lang="en-US" dirty="0" smtClean="0"/>
              <a:t> project partners from different psychology departments and the 52 associated </a:t>
            </a:r>
            <a:r>
              <a:rPr lang="en-US" dirty="0" err="1" smtClean="0"/>
              <a:t>Europlat</a:t>
            </a:r>
            <a:r>
              <a:rPr lang="en-US" dirty="0" smtClean="0"/>
              <a:t> partners. </a:t>
            </a:r>
          </a:p>
          <a:p>
            <a:endParaRPr lang="en-US" dirty="0" smtClean="0"/>
          </a:p>
          <a:p>
            <a:r>
              <a:rPr lang="cs-CZ" dirty="0" err="1" smtClean="0"/>
              <a:t>only</a:t>
            </a:r>
            <a:r>
              <a:rPr lang="cs-CZ" b="1" dirty="0" smtClean="0"/>
              <a:t> </a:t>
            </a:r>
            <a:r>
              <a:rPr lang="en-US" b="1" dirty="0" smtClean="0"/>
              <a:t>228</a:t>
            </a:r>
            <a:r>
              <a:rPr lang="en-US" dirty="0" smtClean="0"/>
              <a:t> valid responses (32 countries), </a:t>
            </a:r>
            <a:r>
              <a:rPr lang="en-US" b="1" dirty="0" smtClean="0"/>
              <a:t>188</a:t>
            </a:r>
            <a:r>
              <a:rPr lang="en-US" dirty="0" smtClean="0"/>
              <a:t> academics</a:t>
            </a:r>
          </a:p>
          <a:p>
            <a:endParaRPr lang="en-US" dirty="0" smtClean="0"/>
          </a:p>
          <a:p>
            <a:r>
              <a:rPr lang="cs-CZ" b="1" dirty="0" smtClean="0"/>
              <a:t>university </a:t>
            </a:r>
            <a:r>
              <a:rPr lang="en-US" b="1" dirty="0" smtClean="0"/>
              <a:t>teachers</a:t>
            </a:r>
            <a:r>
              <a:rPr lang="en-US" dirty="0" smtClean="0"/>
              <a:t> or teacher-researchers, teacher-practitioners</a:t>
            </a:r>
            <a:endParaRPr lang="cs-CZ" dirty="0" smtClean="0"/>
          </a:p>
          <a:p>
            <a:pPr lvl="1"/>
            <a:r>
              <a:rPr lang="cs-CZ" i="1" dirty="0" err="1" smtClean="0"/>
              <a:t>Some</a:t>
            </a:r>
            <a:r>
              <a:rPr lang="cs-CZ" i="1" dirty="0" smtClean="0"/>
              <a:t> </a:t>
            </a:r>
            <a:r>
              <a:rPr lang="cs-CZ" i="1" dirty="0" err="1" smtClean="0"/>
              <a:t>responses</a:t>
            </a:r>
            <a:r>
              <a:rPr lang="cs-CZ" i="1" dirty="0" smtClean="0"/>
              <a:t> </a:t>
            </a:r>
            <a:r>
              <a:rPr lang="cs-CZ" i="1" dirty="0" err="1" smtClean="0"/>
              <a:t>form</a:t>
            </a:r>
            <a:r>
              <a:rPr lang="cs-CZ" i="1" dirty="0" smtClean="0"/>
              <a:t> </a:t>
            </a:r>
            <a:r>
              <a:rPr lang="cs-CZ" i="1" dirty="0" err="1" smtClean="0"/>
              <a:t>teachers</a:t>
            </a:r>
            <a:r>
              <a:rPr lang="cs-CZ" i="1" dirty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psychologists</a:t>
            </a:r>
            <a:r>
              <a:rPr lang="cs-CZ" i="1" dirty="0" smtClean="0"/>
              <a:t> in </a:t>
            </a:r>
            <a:r>
              <a:rPr lang="cs-CZ" i="1" dirty="0" err="1" smtClean="0"/>
              <a:t>service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…</a:t>
            </a:r>
            <a:endParaRPr lang="en-US" i="1" dirty="0" smtClean="0"/>
          </a:p>
          <a:p>
            <a:endParaRPr lang="en-US" dirty="0" smtClean="0"/>
          </a:p>
          <a:p>
            <a:r>
              <a:rPr lang="en-US" b="1" dirty="0" smtClean="0"/>
              <a:t>online survey </a:t>
            </a:r>
            <a:r>
              <a:rPr lang="en-US" dirty="0" smtClean="0"/>
              <a:t>(mostly closed questions)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4452568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73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I think</a:t>
            </a:r>
            <a:r>
              <a:rPr lang="cs-CZ" sz="3100" dirty="0" smtClean="0"/>
              <a:t> </a:t>
            </a:r>
            <a:r>
              <a:rPr lang="cs-CZ" sz="3100" dirty="0" err="1" smtClean="0"/>
              <a:t>that</a:t>
            </a:r>
            <a:r>
              <a:rPr lang="cs-CZ" sz="3100" dirty="0" smtClean="0"/>
              <a:t> </a:t>
            </a:r>
            <a:r>
              <a:rPr lang="en-GB" sz="3100" dirty="0" smtClean="0"/>
              <a:t>in the national context employability or employment of psychology graduates with BACHELOR degrees is currently</a:t>
            </a:r>
            <a:r>
              <a:rPr lang="cs-CZ" sz="3100" dirty="0" smtClean="0"/>
              <a:t> (n = 147)</a:t>
            </a:r>
            <a:endParaRPr lang="en-US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369124114"/>
              </p:ext>
            </p:extLst>
          </p:nvPr>
        </p:nvGraphicFramePr>
        <p:xfrm>
          <a:off x="539552" y="1700808"/>
          <a:ext cx="842493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754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40118178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70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Unemployment is currently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a problem for</a:t>
            </a:r>
            <a:r>
              <a:rPr lang="cs-CZ" dirty="0" smtClean="0"/>
              <a:t> (n = 147)</a:t>
            </a:r>
            <a:endParaRPr lang="en-US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4193897437"/>
              </p:ext>
            </p:extLst>
          </p:nvPr>
        </p:nvGraphicFramePr>
        <p:xfrm>
          <a:off x="395536" y="1556792"/>
          <a:ext cx="799288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32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Evidence: </a:t>
            </a:r>
            <a:r>
              <a:rPr lang="cs-CZ" sz="2400" dirty="0" err="1" smtClean="0"/>
              <a:t>Collection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employment</a:t>
            </a:r>
            <a:r>
              <a:rPr lang="cs-CZ" sz="2400" dirty="0" smtClean="0"/>
              <a:t> / employability data (by </a:t>
            </a:r>
            <a:r>
              <a:rPr lang="cs-CZ" sz="2400" dirty="0" err="1" smtClean="0"/>
              <a:t>national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agency</a:t>
            </a:r>
            <a:r>
              <a:rPr lang="cs-CZ" sz="2400" dirty="0" smtClean="0"/>
              <a:t> </a:t>
            </a:r>
            <a:r>
              <a:rPr lang="cs-CZ" sz="2400" dirty="0" err="1" smtClean="0"/>
              <a:t>etc</a:t>
            </a:r>
            <a:r>
              <a:rPr lang="cs-CZ" sz="2400" dirty="0" smtClean="0"/>
              <a:t>).</a:t>
            </a:r>
            <a:endParaRPr lang="en-US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953003"/>
              </p:ext>
            </p:extLst>
          </p:nvPr>
        </p:nvGraphicFramePr>
        <p:xfrm>
          <a:off x="323528" y="1556792"/>
          <a:ext cx="8208912" cy="40324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086326"/>
                <a:gridCol w="1122586"/>
              </a:tblGrid>
              <a:tr h="80649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yes, data are available specifically about psychology graduates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/>
                        <a:t>24</a:t>
                      </a:r>
                      <a:r>
                        <a:rPr lang="cs-CZ" sz="2800" baseline="0" dirty="0" smtClean="0"/>
                        <a:t> %</a:t>
                      </a:r>
                      <a:endParaRPr lang="en-US" sz="2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yes, but no specific data are available about psychology graduates (e.g., only aggregated results are public)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/>
                        <a:t>18</a:t>
                      </a:r>
                      <a:r>
                        <a:rPr lang="cs-CZ" sz="2800" dirty="0" smtClean="0"/>
                        <a:t> %</a:t>
                      </a:r>
                      <a:endParaRPr lang="en-US" sz="2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no, and I wish there was something like that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/>
                        <a:t>45</a:t>
                      </a:r>
                      <a:r>
                        <a:rPr lang="cs-CZ" sz="2800" dirty="0" smtClean="0"/>
                        <a:t> %</a:t>
                      </a:r>
                      <a:endParaRPr lang="en-US" sz="2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no, and I do not see any need for such an activity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/>
                        <a:t>12</a:t>
                      </a:r>
                      <a:r>
                        <a:rPr lang="cs-CZ" sz="2800" dirty="0" smtClean="0"/>
                        <a:t> %</a:t>
                      </a:r>
                      <a:endParaRPr lang="en-US" sz="2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 marL="39370" marR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yes, data are available specifically about psychology graduates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/>
                        <a:t>24</a:t>
                      </a:r>
                      <a:r>
                        <a:rPr lang="cs-CZ" sz="2800" dirty="0" smtClean="0"/>
                        <a:t> %</a:t>
                      </a:r>
                      <a:endParaRPr lang="en-US" sz="2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195736" y="5949280"/>
            <a:ext cx="662473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No </a:t>
            </a:r>
            <a:r>
              <a:rPr lang="cs-CZ" dirty="0" err="1" smtClean="0"/>
              <a:t>records</a:t>
            </a:r>
            <a:r>
              <a:rPr lang="cs-CZ" dirty="0" smtClean="0"/>
              <a:t> </a:t>
            </a:r>
            <a:r>
              <a:rPr lang="cs-CZ" dirty="0" err="1" smtClean="0"/>
              <a:t>available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department - 45 %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No </a:t>
            </a:r>
            <a:r>
              <a:rPr lang="cs-CZ" dirty="0" err="1" smtClean="0"/>
              <a:t>informal</a:t>
            </a:r>
            <a:r>
              <a:rPr lang="cs-CZ" dirty="0" smtClean="0"/>
              <a:t> </a:t>
            </a:r>
            <a:r>
              <a:rPr lang="cs-CZ" dirty="0" err="1" smtClean="0"/>
              <a:t>records</a:t>
            </a:r>
            <a:r>
              <a:rPr lang="cs-CZ" dirty="0" smtClean="0"/>
              <a:t> </a:t>
            </a:r>
            <a:r>
              <a:rPr lang="cs-CZ" dirty="0" err="1" smtClean="0"/>
              <a:t>kept</a:t>
            </a:r>
            <a:r>
              <a:rPr lang="cs-CZ" dirty="0" smtClean="0"/>
              <a:t> - 80 %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936</Words>
  <Application>Microsoft Office PowerPoint</Application>
  <PresentationFormat>Předvádění na obrazovce (4:3)</PresentationFormat>
  <Paragraphs>149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Europlat employability survey: core findings and implications </vt:lpstr>
      <vt:lpstr>Problem of Employability of Psychology study graduates</vt:lpstr>
      <vt:lpstr>Objectives of the quantitative part of employability survey</vt:lpstr>
      <vt:lpstr>Sample &amp; Method</vt:lpstr>
      <vt:lpstr>Prezentace aplikace PowerPoint</vt:lpstr>
      <vt:lpstr>I think that in the national context employability or employment of psychology graduates with BACHELOR degrees is currently (n = 147)</vt:lpstr>
      <vt:lpstr>Prezentace aplikace PowerPoint</vt:lpstr>
      <vt:lpstr>Unemployment is currently  a problem for (n = 147)</vt:lpstr>
      <vt:lpstr>Evidence: Collection of employment / employability data (by national agency etc).</vt:lpstr>
      <vt:lpstr>Conclusion: Prevailing attitude of the general psychological community towards the bachelor graduates (n = 140)</vt:lpstr>
      <vt:lpstr>Prezentace aplikace PowerPoint</vt:lpstr>
      <vt:lpstr>Competencies of BA‘s</vt:lpstr>
      <vt:lpstr>Positions for Psychology BA‘s </vt:lpstr>
      <vt:lpstr>Perceived major problems with employability of bachelors (n=81)</vt:lpstr>
      <vt:lpstr>Activities at departments aimed at the bachelors’ employability issue (n=106)</vt:lpstr>
      <vt:lpstr>Conclusion: Is the employability of psychology B.A.’s an issue?</vt:lpstr>
      <vt:lpstr>Conclusion: Developmental stages perspective of psychology B.A.’s employability</vt:lpstr>
      <vt:lpstr>Psychology M.A.’s  employability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Nick Brennan</dc:creator>
  <cp:lastModifiedBy>CIKT</cp:lastModifiedBy>
  <cp:revision>42</cp:revision>
  <dcterms:created xsi:type="dcterms:W3CDTF">2010-05-17T08:58:00Z</dcterms:created>
  <dcterms:modified xsi:type="dcterms:W3CDTF">2012-06-28T05:57:10Z</dcterms:modified>
</cp:coreProperties>
</file>