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63" r:id="rId8"/>
    <p:sldId id="264" r:id="rId9"/>
    <p:sldId id="266" r:id="rId10"/>
    <p:sldId id="265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" y="-13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E51B4C3-8B80-443A-8ED7-CFB5E5CE75AB}" type="datetimeFigureOut">
              <a:rPr lang="cs-CZ" smtClean="0"/>
              <a:t>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426B0B9-850D-4BFF-B1F2-98B4E6D7756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acr.cz/index.php?lng=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Ankety pro žáky, učitele a rodiče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Jan Mareš, Tomáš Kohoutek</a:t>
            </a:r>
          </a:p>
          <a:p>
            <a:r>
              <a:rPr lang="cs-CZ" sz="2000" i="1" dirty="0" smtClean="0"/>
              <a:t>Fakulta sociálních studií Masarykovy </a:t>
            </a:r>
            <a:r>
              <a:rPr lang="cs-CZ" sz="2000" i="1" dirty="0" smtClean="0"/>
              <a:t>univerzity</a:t>
            </a:r>
          </a:p>
          <a:p>
            <a:endParaRPr lang="cs-CZ" sz="2000" i="1" dirty="0"/>
          </a:p>
          <a:p>
            <a:r>
              <a:rPr lang="cs-CZ" sz="1500" i="1" dirty="0" smtClean="0"/>
              <a:t>Vzniklo s podporou národního </a:t>
            </a:r>
            <a:r>
              <a:rPr lang="cs-CZ" sz="1500" i="1" dirty="0"/>
              <a:t>projektu MŠMT </a:t>
            </a:r>
            <a:r>
              <a:rPr lang="cs-CZ" sz="1500" b="1" i="1" dirty="0"/>
              <a:t>"Cesta ke kvalitě" </a:t>
            </a:r>
            <a:r>
              <a:rPr lang="cs-CZ" sz="1500" i="1" dirty="0"/>
              <a:t>(CZ.1.07/4.1.00/06.0014; plný název projektu „AUTOEVALUACE - Vytváření systému a podpora škol v oblasti vlastního hodnocení“)</a:t>
            </a:r>
            <a:endParaRPr lang="cs-CZ" sz="1500" i="1" dirty="0"/>
          </a:p>
        </p:txBody>
      </p:sp>
    </p:spTree>
    <p:extLst>
      <p:ext uri="{BB962C8B-B14F-4D97-AF65-F5344CB8AC3E}">
        <p14:creationId xmlns:p14="http://schemas.microsoft.com/office/powerpoint/2010/main" val="18696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Ankety pro učitele –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1. Postoje, preference</a:t>
            </a:r>
          </a:p>
          <a:p>
            <a:pPr marL="0" indent="0">
              <a:buNone/>
            </a:pPr>
            <a:r>
              <a:rPr lang="cs-CZ" dirty="0"/>
              <a:t>2. Reflexe vlastních výsledků, sebehodnocení</a:t>
            </a:r>
          </a:p>
          <a:p>
            <a:pPr marL="274320" lvl="1" indent="0">
              <a:buNone/>
            </a:pPr>
            <a:r>
              <a:rPr lang="cs-CZ" dirty="0"/>
              <a:t>2.1 výsledky žáků</a:t>
            </a:r>
          </a:p>
          <a:p>
            <a:pPr marL="274320" lvl="1" indent="0">
              <a:buNone/>
            </a:pPr>
            <a:r>
              <a:rPr lang="cs-CZ" dirty="0"/>
              <a:t>2.2 úspěchy (ve vztahu k preferencím)</a:t>
            </a:r>
          </a:p>
          <a:p>
            <a:pPr marL="0" indent="0">
              <a:buNone/>
            </a:pPr>
            <a:r>
              <a:rPr lang="cs-CZ" dirty="0"/>
              <a:t>3. Metody a formy výuky</a:t>
            </a:r>
          </a:p>
          <a:p>
            <a:pPr marL="274320" lvl="1" indent="0">
              <a:buNone/>
            </a:pPr>
            <a:r>
              <a:rPr lang="cs-CZ" dirty="0"/>
              <a:t>4. Výsledky, hodnocení</a:t>
            </a:r>
          </a:p>
          <a:p>
            <a:pPr marL="274320" lvl="1" indent="0">
              <a:buNone/>
            </a:pPr>
            <a:r>
              <a:rPr lang="cs-CZ" dirty="0"/>
              <a:t>4.1 hodnocení žáků</a:t>
            </a:r>
          </a:p>
          <a:p>
            <a:pPr marL="274320" lvl="1" indent="0">
              <a:buNone/>
            </a:pPr>
            <a:r>
              <a:rPr lang="cs-CZ" dirty="0"/>
              <a:t>4.2 náročnost požadavků školy</a:t>
            </a:r>
          </a:p>
          <a:p>
            <a:pPr marL="274320" lvl="1" indent="0">
              <a:buNone/>
            </a:pPr>
            <a:r>
              <a:rPr lang="cs-CZ" dirty="0"/>
              <a:t>4.3 překážky</a:t>
            </a:r>
          </a:p>
          <a:p>
            <a:pPr marL="0" indent="0">
              <a:buNone/>
            </a:pPr>
            <a:r>
              <a:rPr lang="cs-CZ" dirty="0"/>
              <a:t>5. Sebehodnocení činnosti pedagoga</a:t>
            </a:r>
          </a:p>
          <a:p>
            <a:pPr marL="274320" lvl="1" indent="0">
              <a:buNone/>
            </a:pPr>
            <a:r>
              <a:rPr lang="cs-CZ" dirty="0"/>
              <a:t>5.1 zdroje zpětné vazby</a:t>
            </a:r>
          </a:p>
          <a:p>
            <a:pPr marL="274320" lvl="1" indent="0">
              <a:buNone/>
            </a:pPr>
            <a:r>
              <a:rPr lang="cs-CZ" dirty="0"/>
              <a:t>5.2 postupy sebehodnocení</a:t>
            </a:r>
          </a:p>
          <a:p>
            <a:pPr marL="0" indent="0">
              <a:buNone/>
            </a:pPr>
            <a:r>
              <a:rPr lang="cs-CZ" dirty="0"/>
              <a:t>6. Další vzdělávání pedagogických pracovníků</a:t>
            </a:r>
          </a:p>
          <a:p>
            <a:pPr marL="274320" lvl="1" indent="0">
              <a:buNone/>
            </a:pPr>
            <a:r>
              <a:rPr lang="cs-CZ" dirty="0"/>
              <a:t>6.1 ochota k dalšímu vzdělávání</a:t>
            </a:r>
          </a:p>
          <a:p>
            <a:pPr marL="274320" lvl="1" indent="0">
              <a:buNone/>
            </a:pPr>
            <a:r>
              <a:rPr lang="cs-CZ" dirty="0"/>
              <a:t>6.2 formy dalšího vzdělávání</a:t>
            </a:r>
          </a:p>
          <a:p>
            <a:pPr marL="0" indent="0">
              <a:buNone/>
            </a:pPr>
            <a:r>
              <a:rPr lang="cs-CZ" dirty="0"/>
              <a:t>7. Spolupráce8</a:t>
            </a:r>
          </a:p>
          <a:p>
            <a:pPr marL="274320" lvl="1" indent="0">
              <a:buNone/>
            </a:pPr>
            <a:r>
              <a:rPr lang="cs-CZ" dirty="0"/>
              <a:t>7.1 spolupráce v pedagogickém sboru, spolupráce s žáky a rodiči</a:t>
            </a:r>
          </a:p>
          <a:p>
            <a:pPr marL="274320" lvl="1" indent="0">
              <a:buNone/>
            </a:pPr>
            <a:r>
              <a:rPr lang="cs-CZ" dirty="0"/>
              <a:t>7.2 spolupráce s nepedagogickými pracovníky</a:t>
            </a:r>
          </a:p>
          <a:p>
            <a:pPr marL="0" indent="0">
              <a:buNone/>
            </a:pPr>
            <a:r>
              <a:rPr lang="cs-CZ" dirty="0"/>
              <a:t>8. Podpora ze strany školy, vedení školy</a:t>
            </a:r>
          </a:p>
          <a:p>
            <a:pPr marL="0" indent="0">
              <a:buNone/>
            </a:pPr>
            <a:r>
              <a:rPr lang="cs-CZ" dirty="0"/>
              <a:t>9. Vztahy</a:t>
            </a:r>
          </a:p>
          <a:p>
            <a:pPr marL="0" indent="0">
              <a:buNone/>
            </a:pPr>
            <a:r>
              <a:rPr lang="cs-CZ" dirty="0"/>
              <a:t>10. Zázemí a vybavení školy</a:t>
            </a:r>
          </a:p>
          <a:p>
            <a:pPr marL="274320" lvl="1" indent="0">
              <a:buNone/>
            </a:pPr>
            <a:r>
              <a:rPr lang="cs-CZ" dirty="0"/>
              <a:t>10.1 zázemí</a:t>
            </a:r>
          </a:p>
          <a:p>
            <a:pPr marL="274320" lvl="1" indent="0">
              <a:buNone/>
            </a:pPr>
            <a:r>
              <a:rPr lang="cs-CZ" dirty="0"/>
              <a:t>10.2 vybavení pro výuku</a:t>
            </a:r>
          </a:p>
          <a:p>
            <a:pPr marL="274320" lvl="1" indent="0">
              <a:buNone/>
            </a:pPr>
            <a:r>
              <a:rPr lang="cs-CZ" dirty="0"/>
              <a:t>10.3 výpočetní technika</a:t>
            </a:r>
          </a:p>
          <a:p>
            <a:pPr marL="0" indent="0">
              <a:buNone/>
            </a:pPr>
            <a:r>
              <a:rPr lang="cs-CZ" dirty="0"/>
              <a:t>11. Spokojenost s pracovními podmínkami</a:t>
            </a:r>
          </a:p>
          <a:p>
            <a:pPr marL="0" indent="0">
              <a:buNone/>
            </a:pPr>
            <a:r>
              <a:rPr lang="cs-CZ" dirty="0"/>
              <a:t>12. Shrnující otázky, celkové </a:t>
            </a:r>
            <a:r>
              <a:rPr lang="cs-CZ" dirty="0" smtClean="0"/>
              <a:t>zhodnocení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Volitelný modul </a:t>
            </a:r>
            <a:r>
              <a:rPr lang="cs-CZ" dirty="0"/>
              <a:t>pro nepedagogické </a:t>
            </a:r>
            <a:r>
              <a:rPr lang="cs-CZ" dirty="0" smtClean="0"/>
              <a:t>pracovníky: </a:t>
            </a:r>
          </a:p>
          <a:p>
            <a:r>
              <a:rPr lang="cs-CZ" dirty="0" smtClean="0"/>
              <a:t>1</a:t>
            </a:r>
            <a:r>
              <a:rPr lang="cs-CZ" dirty="0"/>
              <a:t>. Spolupráce s vedením školy, s vyučujícími, s žáky a rodiči</a:t>
            </a:r>
          </a:p>
          <a:p>
            <a:r>
              <a:rPr lang="cs-CZ" dirty="0"/>
              <a:t>2. Spolupráce s dalšími nepedagogickými pracovníky</a:t>
            </a:r>
          </a:p>
          <a:p>
            <a:r>
              <a:rPr lang="cs-CZ" dirty="0"/>
              <a:t>3. Spokojenost s pracovními podmínkami, vedením školy, zázemím a vztahy na škole</a:t>
            </a:r>
          </a:p>
          <a:p>
            <a:r>
              <a:rPr lang="cs-CZ" dirty="0"/>
              <a:t>4. Shrnující otázky, celkové zhodnocení</a:t>
            </a:r>
          </a:p>
        </p:txBody>
      </p:sp>
    </p:spTree>
    <p:extLst>
      <p:ext uri="{BB962C8B-B14F-4D97-AF65-F5344CB8AC3E}">
        <p14:creationId xmlns:p14="http://schemas.microsoft.com/office/powerpoint/2010/main" val="1473885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Anketa pro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cs-CZ" dirty="0"/>
              <a:t>1. Motivace</a:t>
            </a:r>
          </a:p>
          <a:p>
            <a:r>
              <a:rPr lang="cs-CZ" dirty="0"/>
              <a:t>2. Výuka a vzdělávání</a:t>
            </a:r>
          </a:p>
          <a:p>
            <a:pPr lvl="1"/>
            <a:r>
              <a:rPr lang="cs-CZ" dirty="0"/>
              <a:t>2.1 průběh výuky</a:t>
            </a:r>
          </a:p>
          <a:p>
            <a:pPr lvl="1"/>
            <a:r>
              <a:rPr lang="cs-CZ" dirty="0"/>
              <a:t>2.2 rozdíly ve výuce</a:t>
            </a:r>
          </a:p>
          <a:p>
            <a:pPr lvl="1"/>
            <a:r>
              <a:rPr lang="cs-CZ" dirty="0"/>
              <a:t>2.3 hodnocení</a:t>
            </a:r>
          </a:p>
          <a:p>
            <a:pPr lvl="1"/>
            <a:r>
              <a:rPr lang="cs-CZ" dirty="0"/>
              <a:t>2.4 náročnost</a:t>
            </a:r>
          </a:p>
          <a:p>
            <a:pPr lvl="1"/>
            <a:r>
              <a:rPr lang="cs-CZ" dirty="0"/>
              <a:t>2.5 domácí příprava</a:t>
            </a:r>
          </a:p>
          <a:p>
            <a:pPr lvl="1"/>
            <a:r>
              <a:rPr lang="cs-CZ" dirty="0"/>
              <a:t>2.6 výsledky, překážky</a:t>
            </a:r>
          </a:p>
          <a:p>
            <a:r>
              <a:rPr lang="cs-CZ" dirty="0"/>
              <a:t>3. Atmosféra na škole, vztahy</a:t>
            </a:r>
          </a:p>
          <a:p>
            <a:r>
              <a:rPr lang="cs-CZ" dirty="0"/>
              <a:t>4. Pravidla, problémy</a:t>
            </a:r>
          </a:p>
          <a:p>
            <a:r>
              <a:rPr lang="cs-CZ" dirty="0"/>
              <a:t>5. Zázemí školy</a:t>
            </a:r>
          </a:p>
          <a:p>
            <a:r>
              <a:rPr lang="cs-CZ" dirty="0"/>
              <a:t>6. Další aktivity</a:t>
            </a:r>
          </a:p>
          <a:p>
            <a:r>
              <a:rPr lang="cs-CZ" dirty="0"/>
              <a:t>7. Aktivita, zapojení žáků</a:t>
            </a:r>
          </a:p>
          <a:p>
            <a:r>
              <a:rPr lang="cs-CZ" dirty="0"/>
              <a:t>8. Celkové zhodnocení</a:t>
            </a:r>
          </a:p>
        </p:txBody>
      </p:sp>
    </p:spTree>
    <p:extLst>
      <p:ext uri="{BB962C8B-B14F-4D97-AF65-F5344CB8AC3E}">
        <p14:creationId xmlns:p14="http://schemas.microsoft.com/office/powerpoint/2010/main" val="1487626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Anketa pro rodiče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cs-CZ" dirty="0"/>
              <a:t>1. Informace</a:t>
            </a:r>
          </a:p>
          <a:p>
            <a:pPr lvl="1"/>
            <a:r>
              <a:rPr lang="cs-CZ" dirty="0"/>
              <a:t>1.1 dostatečnost informací</a:t>
            </a:r>
          </a:p>
          <a:p>
            <a:pPr lvl="1"/>
            <a:r>
              <a:rPr lang="cs-CZ" dirty="0"/>
              <a:t>1.2 přínos jednotlivých zdrojů informací</a:t>
            </a:r>
          </a:p>
          <a:p>
            <a:r>
              <a:rPr lang="cs-CZ" dirty="0"/>
              <a:t>2. Zázemí školy</a:t>
            </a:r>
          </a:p>
          <a:p>
            <a:r>
              <a:rPr lang="cs-CZ" dirty="0"/>
              <a:t>3. Výuka</a:t>
            </a:r>
          </a:p>
          <a:p>
            <a:pPr lvl="1"/>
            <a:r>
              <a:rPr lang="cs-CZ" dirty="0"/>
              <a:t>3.1 spokojenost s úrovní výuky</a:t>
            </a:r>
          </a:p>
          <a:p>
            <a:pPr lvl="1"/>
            <a:r>
              <a:rPr lang="cs-CZ" dirty="0"/>
              <a:t>3.2 spokojenost s oblastmi výuky</a:t>
            </a:r>
          </a:p>
          <a:p>
            <a:pPr lvl="1"/>
            <a:r>
              <a:rPr lang="cs-CZ" dirty="0"/>
              <a:t>3.3 náročnost požadavků školy</a:t>
            </a:r>
          </a:p>
          <a:p>
            <a:pPr lvl="1"/>
            <a:r>
              <a:rPr lang="cs-CZ" dirty="0"/>
              <a:t>3.4 rozdíly v kvalitě výuky</a:t>
            </a:r>
          </a:p>
          <a:p>
            <a:pPr lvl="1"/>
            <a:r>
              <a:rPr lang="cs-CZ" dirty="0"/>
              <a:t>3.5 domácí příprava</a:t>
            </a:r>
          </a:p>
          <a:p>
            <a:r>
              <a:rPr lang="cs-CZ" dirty="0"/>
              <a:t>4. Působení školy</a:t>
            </a:r>
          </a:p>
          <a:p>
            <a:pPr lvl="1"/>
            <a:r>
              <a:rPr lang="cs-CZ" dirty="0"/>
              <a:t>4.1 spokojenost s úrovní výchovného působení (pravidla, institucionální podpora, přístup)</a:t>
            </a:r>
          </a:p>
          <a:p>
            <a:pPr lvl="1"/>
            <a:r>
              <a:rPr lang="cs-CZ" dirty="0"/>
              <a:t>4.2 rozvoj hodnot a morálních vlastností</a:t>
            </a:r>
          </a:p>
          <a:p>
            <a:r>
              <a:rPr lang="cs-CZ" dirty="0"/>
              <a:t>5. Další aktivity (doplňkové aktivity, mimoškolní činnost)</a:t>
            </a:r>
          </a:p>
          <a:p>
            <a:r>
              <a:rPr lang="cs-CZ" dirty="0"/>
              <a:t>6. Vztahy (klima školy)</a:t>
            </a:r>
          </a:p>
          <a:p>
            <a:r>
              <a:rPr lang="cs-CZ" dirty="0"/>
              <a:t>7. Spolupráce rodičů (participace rodičů na životě školy, komunikace s dítětem o škole...)</a:t>
            </a:r>
          </a:p>
          <a:p>
            <a:r>
              <a:rPr lang="cs-CZ" dirty="0"/>
              <a:t>8. Spolupráce školy s partnery</a:t>
            </a:r>
          </a:p>
          <a:p>
            <a:r>
              <a:rPr lang="cs-CZ" dirty="0"/>
              <a:t>9. Komunikace mezi rodiči a školou</a:t>
            </a:r>
          </a:p>
          <a:p>
            <a:r>
              <a:rPr lang="cs-CZ" dirty="0"/>
              <a:t>10. Vedení školy</a:t>
            </a:r>
          </a:p>
          <a:p>
            <a:r>
              <a:rPr lang="cs-CZ" dirty="0"/>
              <a:t>11. Shrnující otázky, celkové zhodnocení</a:t>
            </a:r>
          </a:p>
        </p:txBody>
      </p:sp>
    </p:spTree>
    <p:extLst>
      <p:ext uri="{BB962C8B-B14F-4D97-AF65-F5344CB8AC3E}">
        <p14:creationId xmlns:p14="http://schemas.microsoft.com/office/powerpoint/2010/main" val="1573494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Evaluační nástroje a manuály k dispozici online</a:t>
            </a:r>
          </a:p>
          <a:p>
            <a:pPr lvl="1"/>
            <a:r>
              <a:rPr lang="cs-CZ" dirty="0"/>
              <a:t>http://</a:t>
            </a:r>
            <a:r>
              <a:rPr lang="cs-CZ" dirty="0" smtClean="0"/>
              <a:t>www.nuov.cz/ae/evaluacni-nastroje</a:t>
            </a:r>
          </a:p>
          <a:p>
            <a:endParaRPr lang="cs-CZ" b="1" dirty="0" smtClean="0"/>
          </a:p>
          <a:p>
            <a:r>
              <a:rPr lang="cs-CZ" b="1" dirty="0" smtClean="0"/>
              <a:t>Kontakt</a:t>
            </a:r>
          </a:p>
          <a:p>
            <a:pPr lvl="1"/>
            <a:r>
              <a:rPr lang="cs-CZ" dirty="0" smtClean="0"/>
              <a:t>Jan Mareš</a:t>
            </a:r>
          </a:p>
          <a:p>
            <a:pPr lvl="2"/>
            <a:r>
              <a:rPr lang="cs-CZ" i="1" dirty="0" smtClean="0"/>
              <a:t>jmares@fss.muni.cz</a:t>
            </a:r>
          </a:p>
          <a:p>
            <a:pPr lvl="1"/>
            <a:r>
              <a:rPr lang="cs-CZ" dirty="0" smtClean="0"/>
              <a:t>Tomáš Kohoutek</a:t>
            </a:r>
          </a:p>
          <a:p>
            <a:pPr lvl="2"/>
            <a:r>
              <a:rPr lang="cs-CZ" i="1" dirty="0"/>
              <a:t>kohoutek.t@gmail.com</a:t>
            </a:r>
          </a:p>
        </p:txBody>
      </p:sp>
    </p:spTree>
    <p:extLst>
      <p:ext uri="{BB962C8B-B14F-4D97-AF65-F5344CB8AC3E}">
        <p14:creationId xmlns:p14="http://schemas.microsoft.com/office/powerpoint/2010/main" val="280462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Ankety pro…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evaluačních nástrojů bylo rozšířit možnosti škol při získávání informací o tom, jak učitelé, žáci a rodiče reflektují běžný chod školy a jaké postoje k němu zaujímají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786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 předcházející tvorbě nástrojů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Výzkumné nástroje </a:t>
            </a:r>
          </a:p>
          <a:p>
            <a:pPr lvl="1"/>
            <a:r>
              <a:rPr lang="cs-CZ" dirty="0" smtClean="0"/>
              <a:t>diplomové práce, disertace, mezinárodní srovnání (PISA atd.)</a:t>
            </a:r>
          </a:p>
          <a:p>
            <a:pPr lvl="1"/>
            <a:r>
              <a:rPr lang="cs-CZ" dirty="0" smtClean="0"/>
              <a:t>kvalitativní i kvantitativní přístupy (dotazníky, rozhovory, </a:t>
            </a:r>
            <a:r>
              <a:rPr lang="cs-CZ" dirty="0" err="1" smtClean="0"/>
              <a:t>focus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klima školy, kultura školy, </a:t>
            </a:r>
          </a:p>
          <a:p>
            <a:pPr lvl="1"/>
            <a:r>
              <a:rPr lang="cs-CZ" dirty="0" smtClean="0"/>
              <a:t>věcně ad hoc adaptace zahraničních metod či jejich deriváty</a:t>
            </a:r>
          </a:p>
          <a:p>
            <a:pPr lvl="1"/>
            <a:r>
              <a:rPr lang="cs-CZ" dirty="0" smtClean="0"/>
              <a:t>relativně často i metody vlastní konstrukce s problematickými vlastnostmi</a:t>
            </a:r>
          </a:p>
          <a:p>
            <a:r>
              <a:rPr lang="cs-CZ" dirty="0" smtClean="0"/>
              <a:t>Komerční nástroje </a:t>
            </a:r>
          </a:p>
          <a:p>
            <a:pPr lvl="1"/>
            <a:r>
              <a:rPr lang="cs-CZ" dirty="0" smtClean="0"/>
              <a:t>Mapa školy – SCIO, </a:t>
            </a:r>
            <a:r>
              <a:rPr lang="cs-CZ" dirty="0" err="1" smtClean="0"/>
              <a:t>Kalibro</a:t>
            </a:r>
            <a:r>
              <a:rPr lang="cs-CZ" dirty="0" smtClean="0"/>
              <a:t>… (též s kořeny v zahraničních nástrojích)</a:t>
            </a:r>
          </a:p>
          <a:p>
            <a:r>
              <a:rPr lang="cs-CZ" dirty="0" smtClean="0"/>
              <a:t>Odborně nepřijatelné aktivity </a:t>
            </a:r>
          </a:p>
          <a:p>
            <a:pPr lvl="1"/>
            <a:r>
              <a:rPr lang="cs-CZ" dirty="0" smtClean="0"/>
              <a:t>Barvy školy – DAP - </a:t>
            </a:r>
            <a:r>
              <a:rPr lang="cs-CZ" dirty="0">
                <a:hlinkClick r:id="rId2"/>
              </a:rPr>
              <a:t>http://www.upacr.cz/index.php?lng=cs</a:t>
            </a:r>
            <a:endParaRPr lang="cs-CZ" dirty="0" smtClean="0"/>
          </a:p>
          <a:p>
            <a:r>
              <a:rPr lang="cs-CZ" dirty="0" smtClean="0"/>
              <a:t>Lidová tvořivost – postupy vyvinuté školami </a:t>
            </a:r>
          </a:p>
          <a:p>
            <a:pPr lvl="1"/>
            <a:r>
              <a:rPr lang="cs-CZ" dirty="0" smtClean="0"/>
              <a:t>často kombinace předchozích variant (líbily se nám otázky…)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539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Teoretický rámec pro přípravu nástrojů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Evidence </a:t>
            </a:r>
            <a:r>
              <a:rPr lang="cs-CZ" dirty="0" err="1" smtClean="0"/>
              <a:t>based</a:t>
            </a:r>
            <a:r>
              <a:rPr lang="cs-CZ" dirty="0" smtClean="0"/>
              <a:t> a </a:t>
            </a:r>
            <a:r>
              <a:rPr lang="cs-CZ" dirty="0" err="1" smtClean="0"/>
              <a:t>practice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přístup </a:t>
            </a:r>
          </a:p>
          <a:p>
            <a:pPr lvl="1"/>
            <a:r>
              <a:rPr lang="cs-CZ" dirty="0" smtClean="0"/>
              <a:t>(Jiří Mareš, 2009)</a:t>
            </a:r>
          </a:p>
          <a:p>
            <a:r>
              <a:rPr lang="cs-CZ" dirty="0" smtClean="0"/>
              <a:t>Psychologie dotazování </a:t>
            </a:r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Tourangeau</a:t>
            </a:r>
            <a:r>
              <a:rPr lang="cs-CZ" dirty="0"/>
              <a:t>, </a:t>
            </a:r>
            <a:r>
              <a:rPr lang="cs-CZ" dirty="0" err="1" smtClean="0"/>
              <a:t>Rips</a:t>
            </a:r>
            <a:r>
              <a:rPr lang="cs-CZ" dirty="0" smtClean="0"/>
              <a:t>, </a:t>
            </a:r>
            <a:r>
              <a:rPr lang="cs-CZ" dirty="0" err="1" smtClean="0"/>
              <a:t>Rasinski</a:t>
            </a:r>
            <a:r>
              <a:rPr lang="cs-CZ" dirty="0" smtClean="0"/>
              <a:t>, 2000)</a:t>
            </a:r>
          </a:p>
          <a:p>
            <a:r>
              <a:rPr lang="cs-CZ" dirty="0" smtClean="0"/>
              <a:t>Klasická teorie testů </a:t>
            </a:r>
          </a:p>
          <a:p>
            <a:pPr lvl="1"/>
            <a:r>
              <a:rPr lang="cs-CZ" dirty="0" smtClean="0"/>
              <a:t>(Urbánek, </a:t>
            </a:r>
            <a:r>
              <a:rPr lang="cs-CZ" dirty="0" err="1" smtClean="0"/>
              <a:t>Denglerová</a:t>
            </a:r>
            <a:r>
              <a:rPr lang="cs-CZ" dirty="0" smtClean="0"/>
              <a:t>, Širůček, 2011)</a:t>
            </a:r>
          </a:p>
          <a:p>
            <a:r>
              <a:rPr lang="cs-CZ" dirty="0" smtClean="0"/>
              <a:t>Klima školy, třídy, sboru; kultura školy </a:t>
            </a:r>
          </a:p>
          <a:p>
            <a:pPr lvl="1"/>
            <a:r>
              <a:rPr lang="cs-CZ" dirty="0" smtClean="0"/>
              <a:t>(Jiří Mareš, Ježek, Jan Mareš, Urbánek, Hloušková, </a:t>
            </a:r>
            <a:r>
              <a:rPr lang="cs-CZ" dirty="0" err="1" smtClean="0"/>
              <a:t>Pol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Zvládání školní zátěže </a:t>
            </a:r>
          </a:p>
          <a:p>
            <a:pPr lvl="1"/>
            <a:r>
              <a:rPr lang="cs-CZ" dirty="0" smtClean="0"/>
              <a:t>(</a:t>
            </a:r>
            <a:r>
              <a:rPr lang="cs-CZ" dirty="0"/>
              <a:t>Jiří </a:t>
            </a:r>
            <a:r>
              <a:rPr lang="cs-CZ" dirty="0" smtClean="0"/>
              <a:t>Mareš, Kohoutek…)</a:t>
            </a:r>
          </a:p>
          <a:p>
            <a:r>
              <a:rPr lang="cs-CZ" dirty="0" smtClean="0"/>
              <a:t>(…)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846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Praktický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Zadání projektu „Cesta ke kvalitě“</a:t>
            </a:r>
          </a:p>
          <a:p>
            <a:pPr lvl="1"/>
            <a:r>
              <a:rPr lang="cs-CZ" dirty="0" smtClean="0"/>
              <a:t>Několik omezení </a:t>
            </a:r>
          </a:p>
          <a:p>
            <a:pPr lvl="2"/>
            <a:r>
              <a:rPr lang="cs-CZ" dirty="0" smtClean="0"/>
              <a:t>čas, rozsah pilotní studie, obsah dalších nástrojů …</a:t>
            </a:r>
          </a:p>
          <a:p>
            <a:pPr lvl="1"/>
            <a:r>
              <a:rPr lang="cs-CZ" dirty="0" smtClean="0"/>
              <a:t>Tvorba on-line administrované metody s automatickým vyhodnocením a generovanou zprávou </a:t>
            </a:r>
            <a:r>
              <a:rPr lang="cs-CZ" i="1" dirty="0" smtClean="0"/>
              <a:t>(„Co nejjednodušší z hlediska uživatele – </a:t>
            </a:r>
            <a:r>
              <a:rPr lang="cs-CZ" i="1" dirty="0" err="1" smtClean="0"/>
              <a:t>kooordinátora</a:t>
            </a:r>
            <a:r>
              <a:rPr lang="cs-CZ" i="1" dirty="0" smtClean="0"/>
              <a:t> </a:t>
            </a:r>
            <a:r>
              <a:rPr lang="cs-CZ" i="1" dirty="0" err="1" smtClean="0"/>
              <a:t>autoevaluace</a:t>
            </a:r>
            <a:r>
              <a:rPr lang="cs-CZ" i="1" dirty="0" smtClean="0"/>
              <a:t> ve škole.“)</a:t>
            </a:r>
          </a:p>
          <a:p>
            <a:pPr lvl="1"/>
            <a:r>
              <a:rPr lang="cs-CZ" dirty="0" smtClean="0"/>
              <a:t>Možnost vytvoření modifikovatelného nástroje (ne „jen“ dotazníku převedeného do online prostředí)</a:t>
            </a:r>
          </a:p>
          <a:p>
            <a:pPr lvl="1"/>
            <a:r>
              <a:rPr lang="cs-CZ" dirty="0" smtClean="0"/>
              <a:t>Možnost opakovaného zadávání s ohledem na různé oblasti zájmu školy</a:t>
            </a:r>
          </a:p>
          <a:p>
            <a:r>
              <a:rPr lang="cs-CZ" dirty="0" smtClean="0"/>
              <a:t>Konkrétní potřeby škol (ve smyslu vedení škol)</a:t>
            </a:r>
          </a:p>
          <a:p>
            <a:pPr lvl="1"/>
            <a:r>
              <a:rPr lang="cs-CZ" dirty="0" smtClean="0"/>
              <a:t>Informace o prostředí školy</a:t>
            </a:r>
          </a:p>
          <a:p>
            <a:pPr lvl="1"/>
            <a:r>
              <a:rPr lang="cs-CZ" dirty="0" smtClean="0"/>
              <a:t>Podklady pro rozhodování</a:t>
            </a:r>
          </a:p>
          <a:p>
            <a:pPr lvl="1"/>
            <a:r>
              <a:rPr lang="cs-CZ" dirty="0" smtClean="0"/>
              <a:t>Výběr obsahu v rukou školy (nenabízíme odpovědi na otázky, které si škola neklade)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…a v neposlední řadě příležitost k zamyšlení pro účastníky anket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39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Spolupracující zástupci škol („panel“)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cs-CZ" b="1" dirty="0" smtClean="0"/>
              <a:t>S velkým poděkováním za </a:t>
            </a:r>
            <a:r>
              <a:rPr lang="cs-CZ" b="1" dirty="0" err="1" smtClean="0"/>
              <a:t>příjmnou</a:t>
            </a:r>
            <a:r>
              <a:rPr lang="cs-CZ" b="1" dirty="0" smtClean="0"/>
              <a:t> a profesně obohacující spolupráci:</a:t>
            </a:r>
          </a:p>
          <a:p>
            <a:pPr lvl="1"/>
            <a:r>
              <a:rPr lang="cs-CZ" dirty="0" smtClean="0"/>
              <a:t>Mgr</a:t>
            </a:r>
            <a:r>
              <a:rPr lang="cs-CZ" dirty="0" smtClean="0"/>
              <a:t>. Jaroslav </a:t>
            </a:r>
            <a:r>
              <a:rPr lang="cs-CZ" dirty="0" err="1" smtClean="0"/>
              <a:t>Fidrmuc</a:t>
            </a:r>
            <a:r>
              <a:rPr lang="cs-CZ" dirty="0" smtClean="0"/>
              <a:t>, Cyrilometodějské gymnázium v Prostějově; </a:t>
            </a:r>
          </a:p>
          <a:p>
            <a:pPr lvl="1"/>
            <a:r>
              <a:rPr lang="cs-CZ" dirty="0" smtClean="0"/>
              <a:t>Mgr. Milena Hálková, Gymnázium J. K. Tyla Hradec Králové; </a:t>
            </a:r>
          </a:p>
          <a:p>
            <a:pPr lvl="1"/>
            <a:r>
              <a:rPr lang="cs-CZ" dirty="0" smtClean="0"/>
              <a:t>Bc. Věra Janišová, ZUŠ B. M. Černohorského Nymburk; </a:t>
            </a:r>
          </a:p>
          <a:p>
            <a:pPr lvl="1"/>
            <a:r>
              <a:rPr lang="cs-CZ" dirty="0" smtClean="0"/>
              <a:t>Mgr. Soňa Javůrková, Janáčkova konzervatoř a gymnázium v Ostravě; </a:t>
            </a:r>
          </a:p>
          <a:p>
            <a:pPr lvl="1"/>
            <a:r>
              <a:rPr lang="cs-CZ" dirty="0" smtClean="0"/>
              <a:t>Mgr. Alena Krejčová, Mateřská škola Duha Soběslav; </a:t>
            </a:r>
          </a:p>
          <a:p>
            <a:pPr lvl="1"/>
            <a:r>
              <a:rPr lang="cs-CZ" dirty="0" smtClean="0"/>
              <a:t>Mgr. Miroslava Prchalová, Základní škola speciální Jihlava; </a:t>
            </a:r>
          </a:p>
          <a:p>
            <a:pPr lvl="1"/>
            <a:r>
              <a:rPr lang="cs-CZ" dirty="0" smtClean="0"/>
              <a:t>Mgr. Pavel </a:t>
            </a:r>
            <a:r>
              <a:rPr lang="cs-CZ" dirty="0" err="1" smtClean="0"/>
              <a:t>Škramlík</a:t>
            </a:r>
            <a:r>
              <a:rPr lang="cs-CZ" dirty="0" smtClean="0"/>
              <a:t>, Sportovní soukromá základní škola, s.r.o., Litvínov; </a:t>
            </a:r>
          </a:p>
          <a:p>
            <a:pPr lvl="1"/>
            <a:r>
              <a:rPr lang="cs-CZ" dirty="0" smtClean="0"/>
              <a:t>Mgr. Jaroslav Šťastný, Gymnázium a </a:t>
            </a:r>
            <a:r>
              <a:rPr lang="cs-CZ" dirty="0" err="1" smtClean="0"/>
              <a:t>SPgŠ</a:t>
            </a:r>
            <a:r>
              <a:rPr lang="cs-CZ" dirty="0" smtClean="0"/>
              <a:t> Liberec, Jeronýmova </a:t>
            </a:r>
          </a:p>
        </p:txBody>
      </p:sp>
    </p:spTree>
    <p:extLst>
      <p:ext uri="{BB962C8B-B14F-4D97-AF65-F5344CB8AC3E}">
        <p14:creationId xmlns:p14="http://schemas.microsoft.com/office/powerpoint/2010/main" val="4225542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nástrojů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Několik setkání s panelem ředitelů (osloveni na základě prezentace v dalších aktivitách projektu)</a:t>
            </a:r>
          </a:p>
          <a:p>
            <a:pPr lvl="1"/>
            <a:r>
              <a:rPr lang="cs-CZ" dirty="0" smtClean="0"/>
              <a:t>Jaké jsou zkušenosti s anketami v konkrétních školách?</a:t>
            </a:r>
          </a:p>
          <a:p>
            <a:pPr lvl="1"/>
            <a:r>
              <a:rPr lang="cs-CZ" dirty="0" smtClean="0"/>
              <a:t>Jaké informace považujete za užitečné prostřednictvím anket získat?</a:t>
            </a:r>
          </a:p>
          <a:p>
            <a:pPr lvl="1"/>
            <a:r>
              <a:rPr lang="cs-CZ" dirty="0" smtClean="0"/>
              <a:t>Diskuse nad anketami používanými ve školách zapojených prostřednictvím zástupců do panelu.</a:t>
            </a:r>
          </a:p>
          <a:p>
            <a:pPr lvl="1"/>
            <a:r>
              <a:rPr lang="cs-CZ" dirty="0" smtClean="0"/>
              <a:t>Návrh tří základních variant anket (učitelé, žáci, rodiče), jejich zkrácení, zkušenosti s pilotáže.</a:t>
            </a:r>
          </a:p>
          <a:p>
            <a:pPr lvl="1"/>
            <a:r>
              <a:rPr lang="cs-CZ" dirty="0" smtClean="0"/>
              <a:t>Doporučení pro přípravu a administraci.</a:t>
            </a:r>
          </a:p>
          <a:p>
            <a:pPr lvl="1"/>
            <a:r>
              <a:rPr lang="cs-CZ" dirty="0" smtClean="0"/>
              <a:t>Zpětná vazba na obsah manuálu.</a:t>
            </a:r>
          </a:p>
          <a:p>
            <a:r>
              <a:rPr lang="cs-CZ" dirty="0" smtClean="0"/>
              <a:t>Pilotní ověření online nástroje </a:t>
            </a:r>
          </a:p>
          <a:p>
            <a:pPr lvl="1"/>
            <a:r>
              <a:rPr lang="cs-CZ" dirty="0" smtClean="0"/>
              <a:t>Školy, které se zapojily z vlastního rozhodnutí </a:t>
            </a:r>
          </a:p>
          <a:p>
            <a:pPr lvl="1"/>
            <a:r>
              <a:rPr lang="cs-CZ" dirty="0" smtClean="0"/>
              <a:t>Školy oslovené v rámci projektu (doplnění vzorku)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145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nástrojů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dat získaných dat, finalizace manuálu.</a:t>
            </a:r>
          </a:p>
          <a:p>
            <a:r>
              <a:rPr lang="cs-CZ" dirty="0" smtClean="0"/>
              <a:t>(Příprava souhrnného online vyhodnocení v pro školy, které zadají ankety všem skupinám)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Vytvořeny různé varianty anket </a:t>
            </a:r>
          </a:p>
          <a:p>
            <a:pPr lvl="1"/>
            <a:r>
              <a:rPr lang="cs-CZ" dirty="0" smtClean="0"/>
              <a:t>Podle typu škol od </a:t>
            </a:r>
            <a:r>
              <a:rPr lang="cs-CZ" dirty="0"/>
              <a:t>škol mateřských přes základní včetně </a:t>
            </a:r>
            <a:r>
              <a:rPr lang="cs-CZ" dirty="0" smtClean="0"/>
              <a:t>speciálních </a:t>
            </a:r>
            <a:r>
              <a:rPr lang="cs-CZ" dirty="0"/>
              <a:t>až po školy střední </a:t>
            </a:r>
            <a:r>
              <a:rPr lang="cs-CZ" dirty="0" smtClean="0"/>
              <a:t>(gymnázia</a:t>
            </a:r>
            <a:r>
              <a:rPr lang="cs-CZ" dirty="0"/>
              <a:t>, střední odborné školy, střední odborná učiliště a integrované </a:t>
            </a:r>
            <a:r>
              <a:rPr lang="cs-CZ" dirty="0" smtClean="0"/>
              <a:t>školy), </a:t>
            </a:r>
            <a:r>
              <a:rPr lang="cs-CZ" dirty="0"/>
              <a:t>i pro školy specifického zaměření </a:t>
            </a:r>
            <a:r>
              <a:rPr lang="cs-CZ" dirty="0" smtClean="0"/>
              <a:t>(základní </a:t>
            </a:r>
            <a:r>
              <a:rPr lang="cs-CZ" dirty="0"/>
              <a:t>umělecké školy, </a:t>
            </a:r>
            <a:r>
              <a:rPr lang="cs-CZ" dirty="0" smtClean="0"/>
              <a:t>konzervatoře). </a:t>
            </a:r>
          </a:p>
          <a:p>
            <a:pPr lvl="1"/>
            <a:r>
              <a:rPr lang="cs-CZ" dirty="0" smtClean="0"/>
              <a:t>Varianty nabízejí v rámci okruhů modifikované formulace otázek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322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Postup z pohledu uživatele – </a:t>
            </a:r>
            <a:br>
              <a:rPr lang="cs-CZ" sz="2400" dirty="0" smtClean="0"/>
            </a:br>
            <a:r>
              <a:rPr lang="cs-CZ" sz="2400" dirty="0" smtClean="0"/>
              <a:t>koordinátora </a:t>
            </a:r>
            <a:r>
              <a:rPr lang="cs-CZ" sz="2400" dirty="0" err="1" smtClean="0"/>
              <a:t>autoevaluace</a:t>
            </a:r>
            <a:r>
              <a:rPr lang="cs-CZ" sz="2400" dirty="0" smtClean="0"/>
              <a:t> v administrátorské části nástroje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Uživatel </a:t>
            </a:r>
            <a:r>
              <a:rPr lang="cs-CZ" sz="1400" dirty="0"/>
              <a:t>na úvod zvolí v příslušné záložce </a:t>
            </a:r>
            <a:r>
              <a:rPr lang="cs-CZ" sz="1400" b="1" dirty="0"/>
              <a:t>typ školy</a:t>
            </a:r>
            <a:r>
              <a:rPr lang="cs-CZ" sz="1400" dirty="0"/>
              <a:t>. Na základě jeho volby mu systém poskytne </a:t>
            </a:r>
            <a:r>
              <a:rPr lang="cs-CZ" sz="1400" b="1" dirty="0" smtClean="0"/>
              <a:t>výběr </a:t>
            </a:r>
            <a:r>
              <a:rPr lang="cs-CZ" sz="1400" b="1" dirty="0"/>
              <a:t>z více než stovky položek</a:t>
            </a:r>
            <a:r>
              <a:rPr lang="cs-CZ" sz="1400" dirty="0"/>
              <a:t>, které lze do ankety zařadit</a:t>
            </a:r>
            <a:r>
              <a:rPr lang="cs-CZ" sz="14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V </a:t>
            </a:r>
            <a:r>
              <a:rPr lang="cs-CZ" sz="1400" dirty="0"/>
              <a:t>záložce </a:t>
            </a:r>
            <a:r>
              <a:rPr lang="cs-CZ" sz="1400" dirty="0" err="1"/>
              <a:t>Info</a:t>
            </a:r>
            <a:r>
              <a:rPr lang="cs-CZ" sz="1400" dirty="0"/>
              <a:t> o škole dále </a:t>
            </a:r>
            <a:r>
              <a:rPr lang="cs-CZ" sz="1400" b="1" dirty="0"/>
              <a:t>upraví úvodní text pro respondenty</a:t>
            </a:r>
            <a:r>
              <a:rPr lang="cs-CZ" sz="1400" dirty="0"/>
              <a:t>, který seznamuje s účelem a </a:t>
            </a:r>
            <a:r>
              <a:rPr lang="cs-CZ" sz="1400" dirty="0" smtClean="0"/>
              <a:t>zaměřením </a:t>
            </a:r>
            <a:r>
              <a:rPr lang="cs-CZ" sz="1400" dirty="0"/>
              <a:t>ankety a měl by obsahovat i odkaz na dostupnost výsledků. Nabízený text může uživatel buď </a:t>
            </a:r>
            <a:r>
              <a:rPr lang="cs-CZ" sz="1400" dirty="0" smtClean="0"/>
              <a:t>jen </a:t>
            </a:r>
            <a:r>
              <a:rPr lang="cs-CZ" sz="1400" dirty="0"/>
              <a:t>doplnit o tento údaj, nebo v případě potřeby i nahradit textem vlastním.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Ve </a:t>
            </a:r>
            <a:r>
              <a:rPr lang="cs-CZ" sz="1400" dirty="0"/>
              <a:t>výběru položek může pokračovat po otevření záložky </a:t>
            </a:r>
            <a:r>
              <a:rPr lang="cs-CZ" sz="1400" b="1" dirty="0"/>
              <a:t>Výběr otázek</a:t>
            </a:r>
            <a:r>
              <a:rPr lang="cs-CZ" sz="1400" dirty="0"/>
              <a:t>. Zde lze provádět i veškeré </a:t>
            </a:r>
            <a:r>
              <a:rPr lang="cs-CZ" sz="1400" dirty="0" smtClean="0"/>
              <a:t>další </a:t>
            </a:r>
            <a:r>
              <a:rPr lang="cs-CZ" sz="1400" dirty="0"/>
              <a:t>editorské zásahy – vedle výběru položek je to především </a:t>
            </a:r>
            <a:r>
              <a:rPr lang="cs-CZ" sz="1400" b="1" dirty="0"/>
              <a:t>výběr celých tematických okruhů</a:t>
            </a:r>
            <a:r>
              <a:rPr lang="cs-CZ" sz="1400" dirty="0"/>
              <a:t>, </a:t>
            </a:r>
            <a:r>
              <a:rPr lang="cs-CZ" sz="1400" b="1" dirty="0" smtClean="0"/>
              <a:t>doplňování </a:t>
            </a:r>
            <a:r>
              <a:rPr lang="cs-CZ" sz="1400" b="1" dirty="0"/>
              <a:t>vlastních položek </a:t>
            </a:r>
            <a:r>
              <a:rPr lang="cs-CZ" sz="1400" dirty="0"/>
              <a:t>a volba formy těchto položek (zda má jít o uzavřené otázky s hodnoticí škálou nebo o otázky otevřené, s textovým polem pro vepsání volné výpovědi).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Výslednou </a:t>
            </a:r>
            <a:r>
              <a:rPr lang="cs-CZ" sz="1400" dirty="0"/>
              <a:t>podobu ankety lze zkontrolovat po klepnutí na odkaz </a:t>
            </a:r>
            <a:r>
              <a:rPr lang="cs-CZ" sz="1400" b="1" dirty="0"/>
              <a:t>Zobrazit náhled dotazníku </a:t>
            </a:r>
            <a:r>
              <a:rPr lang="cs-CZ" sz="1400" dirty="0"/>
              <a:t>v pravé </a:t>
            </a:r>
            <a:r>
              <a:rPr lang="cs-CZ" sz="1400" dirty="0" smtClean="0"/>
              <a:t>části </a:t>
            </a:r>
            <a:r>
              <a:rPr lang="cs-CZ" sz="1400" dirty="0"/>
              <a:t>obrazovky; tisk anket je možný po otevření příslušného odkazu v záložce Podklady.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Po </a:t>
            </a:r>
            <a:r>
              <a:rPr lang="cs-CZ" sz="1400" dirty="0"/>
              <a:t>ukončení šetření v elektronické verzi je možné ihned získat základní generovanou zprávu v </a:t>
            </a:r>
            <a:r>
              <a:rPr lang="cs-CZ" sz="1400" dirty="0" smtClean="0"/>
              <a:t>záložce </a:t>
            </a:r>
            <a:r>
              <a:rPr lang="cs-CZ" sz="1400" dirty="0"/>
              <a:t>Zprávy. V případě zadávání ankety tradičním způsobem („tužka a papír“) je nutné jednotlivé </a:t>
            </a:r>
            <a:r>
              <a:rPr lang="cs-CZ" sz="1400" dirty="0" smtClean="0"/>
              <a:t>vyplněné </a:t>
            </a:r>
            <a:r>
              <a:rPr lang="cs-CZ" sz="1400" dirty="0"/>
              <a:t>a vrácené dotazníky zadat do systému v záložce Vložit odpovědi učitelů. Zpráva je v tomto případě generovaná až po klepnutí na odkaz Ukončit vkládání. Výsledná zpráva je v obou případech dokument ve formátu PDF nebo ve formátu přístupném pro další editování (např. v MS Word).</a:t>
            </a:r>
          </a:p>
        </p:txBody>
      </p:sp>
    </p:spTree>
    <p:extLst>
      <p:ext uri="{BB962C8B-B14F-4D97-AF65-F5344CB8AC3E}">
        <p14:creationId xmlns:p14="http://schemas.microsoft.com/office/powerpoint/2010/main" val="4062000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115</TotalTime>
  <Words>1294</Words>
  <Application>Microsoft Office PowerPoint</Application>
  <PresentationFormat>Předvádění na obrazovce (4:3)</PresentationFormat>
  <Paragraphs>159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Přehlednost</vt:lpstr>
      <vt:lpstr>Ankety pro žáky, učitele a rodiče</vt:lpstr>
      <vt:lpstr>Ankety pro…</vt:lpstr>
      <vt:lpstr>Stav předcházející tvorbě nástrojů</vt:lpstr>
      <vt:lpstr>Teoretický rámec pro přípravu nástrojů</vt:lpstr>
      <vt:lpstr>Praktický rámec</vt:lpstr>
      <vt:lpstr>Spolupracující zástupci škol („panel“)</vt:lpstr>
      <vt:lpstr>Příprava nástrojů I</vt:lpstr>
      <vt:lpstr>Příprava nástrojů II</vt:lpstr>
      <vt:lpstr>Postup z pohledu uživatele –  koordinátora autoevaluace v administrátorské části nástroje</vt:lpstr>
      <vt:lpstr>Ankety pro učitele – oblasti</vt:lpstr>
      <vt:lpstr>Anketa pro žáky</vt:lpstr>
      <vt:lpstr>Anketa pro rodiče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Ankety pro žáky, učitele a rodiče</dc:title>
  <dc:creator>Mares</dc:creator>
  <cp:lastModifiedBy>Mares</cp:lastModifiedBy>
  <cp:revision>14</cp:revision>
  <dcterms:created xsi:type="dcterms:W3CDTF">2012-09-06T11:26:45Z</dcterms:created>
  <dcterms:modified xsi:type="dcterms:W3CDTF">2012-09-07T13:53:38Z</dcterms:modified>
</cp:coreProperties>
</file>