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75" r:id="rId3"/>
    <p:sldId id="261" r:id="rId4"/>
    <p:sldId id="257" r:id="rId5"/>
    <p:sldId id="260" r:id="rId6"/>
    <p:sldId id="262" r:id="rId7"/>
    <p:sldId id="263" r:id="rId8"/>
    <p:sldId id="264" r:id="rId9"/>
    <p:sldId id="265" r:id="rId10"/>
    <p:sldId id="272" r:id="rId11"/>
    <p:sldId id="276" r:id="rId12"/>
    <p:sldId id="266" r:id="rId13"/>
    <p:sldId id="267" r:id="rId14"/>
    <p:sldId id="259" r:id="rId15"/>
    <p:sldId id="258" r:id="rId16"/>
    <p:sldId id="274" r:id="rId17"/>
    <p:sldId id="270" r:id="rId18"/>
    <p:sldId id="271" r:id="rId19"/>
    <p:sldId id="268" r:id="rId20"/>
    <p:sldId id="273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E51EA-30A8-FFAC-D780-1F867D8BB3BE}" v="2056" dt="2019-11-05T20:01:07.777"/>
    <p1510:client id="{BD66FE32-E0BB-835C-C8F2-30D7F6A79289}" v="404" dt="2019-11-01T13:04:49.293"/>
    <p1510:client id="{C96A4702-0782-1991-29D9-A09806C7B82A}" v="983" dt="2019-11-02T18:48:05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20.12.2019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košile&#10;&#10;Popis vygenerovaný s velmi vysokou mírou spolehlivosti">
            <a:extLst>
              <a:ext uri="{FF2B5EF4-FFF2-40B4-BE49-F238E27FC236}">
                <a16:creationId xmlns:a16="http://schemas.microsoft.com/office/drawing/2014/main" id="{6570269F-9010-4486-8036-FD04AE70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70" y="897344"/>
            <a:ext cx="7747192" cy="434908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8616DFC-D6C9-4D68-B6DC-A89F2DDE2B27}"/>
              </a:ext>
            </a:extLst>
          </p:cNvPr>
          <p:cNvSpPr txBox="1">
            <a:spLocks/>
          </p:cNvSpPr>
          <p:nvPr/>
        </p:nvSpPr>
        <p:spPr>
          <a:xfrm>
            <a:off x="788068" y="-226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cs typeface="Calibri Light"/>
              </a:rPr>
              <a:t>RNA-protein interactions</a:t>
            </a:r>
            <a:endParaRPr lang="en-US" dirty="0">
              <a:cs typeface="Calibri Ligh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B1AE6E-B228-4819-8E12-E2F75A437C63}"/>
              </a:ext>
            </a:extLst>
          </p:cNvPr>
          <p:cNvSpPr txBox="1"/>
          <p:nvPr/>
        </p:nvSpPr>
        <p:spPr>
          <a:xfrm>
            <a:off x="254295" y="5175118"/>
            <a:ext cx="115964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dirty="0" smtClean="0">
                <a:ea typeface="+mn-lt"/>
                <a:cs typeface="+mn-lt"/>
              </a:rPr>
              <a:t>Effect of protein binding on RNA: stability, folding, mediating interactions with other molecules → RNA synthesis, maturation, transport, storage, degradation</a:t>
            </a:r>
            <a:endParaRPr lang="en-US" sz="2400" dirty="0" smtClean="0">
              <a:cs typeface="Calibri"/>
            </a:endParaRPr>
          </a:p>
          <a:p>
            <a:pPr algn="l"/>
            <a:endParaRPr lang="en-US" sz="2400" dirty="0"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3EA20B0-7623-4264-B469-0CB9B8BB41F3}"/>
              </a:ext>
            </a:extLst>
          </p:cNvPr>
          <p:cNvSpPr txBox="1"/>
          <p:nvPr/>
        </p:nvSpPr>
        <p:spPr>
          <a:xfrm>
            <a:off x="398570" y="6144581"/>
            <a:ext cx="85027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dirty="0"/>
              <a:t>→ gene </a:t>
            </a:r>
            <a:r>
              <a:rPr lang="en-US" sz="2400" dirty="0"/>
              <a:t>expression</a:t>
            </a:r>
            <a:r>
              <a:rPr lang="cs-CZ" sz="2400" dirty="0"/>
              <a:t>, </a:t>
            </a:r>
            <a:r>
              <a:rPr lang="cs-CZ" sz="2400" dirty="0" err="1"/>
              <a:t>metabolism</a:t>
            </a:r>
            <a:endParaRPr lang="cs-CZ" sz="2400" dirty="0">
              <a:cs typeface="Calibri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17136A-4135-40EA-B73C-63AB6C470266}"/>
              </a:ext>
            </a:extLst>
          </p:cNvPr>
          <p:cNvSpPr txBox="1"/>
          <p:nvPr/>
        </p:nvSpPr>
        <p:spPr>
          <a:xfrm>
            <a:off x="9482469" y="3377609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Arial"/>
              </a:rPr>
              <a:t>#of known human RNA binding proteins: 1900+ </a:t>
            </a:r>
            <a:r>
              <a:rPr lang="en-US">
                <a:latin typeface="Calibri"/>
                <a:cs typeface="Arial"/>
              </a:rPr>
              <a:t>[2018]</a:t>
            </a: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pPr algn="just"/>
            <a:r>
              <a:rPr lang="en-US" dirty="0" smtClean="0">
                <a:ea typeface="+mj-lt"/>
                <a:cs typeface="+mj-lt"/>
              </a:rPr>
              <a:t>Diversity of protein-RNA binding strategies:</a:t>
            </a:r>
            <a:endParaRPr lang="en-US" dirty="0" smtClean="0">
              <a:cs typeface="Calibri Light"/>
            </a:endParaRPr>
          </a:p>
          <a:p>
            <a:r>
              <a:rPr lang="en-US" dirty="0" smtClean="0">
                <a:cs typeface="Calibri Light"/>
              </a:rPr>
              <a:t>RNA-binding domains</a:t>
            </a:r>
            <a:endParaRPr lang="en-US" dirty="0">
              <a:cs typeface="Calibri Ligh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EC7093-6B06-425F-AC24-D1217BCB2558}"/>
              </a:ext>
            </a:extLst>
          </p:cNvPr>
          <p:cNvSpPr txBox="1"/>
          <p:nvPr/>
        </p:nvSpPr>
        <p:spPr>
          <a:xfrm>
            <a:off x="281355" y="2016369"/>
            <a:ext cx="3165230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000" dirty="0">
                <a:latin typeface="Calibri"/>
                <a:cs typeface="Arial"/>
              </a:rPr>
              <a:t>~650 of human proteins have at least one RRM</a:t>
            </a:r>
            <a:r>
              <a:rPr lang="en-US" sz="1600" dirty="0">
                <a:latin typeface="Calibri"/>
                <a:cs typeface="Arial"/>
              </a:rPr>
              <a:t> (data from </a:t>
            </a:r>
            <a:r>
              <a:rPr lang="en-US" sz="1600" dirty="0" err="1">
                <a:latin typeface="Calibri"/>
                <a:cs typeface="Arial"/>
              </a:rPr>
              <a:t>Pfam</a:t>
            </a:r>
            <a:r>
              <a:rPr lang="en-US" sz="1600" dirty="0">
                <a:latin typeface="Calibri"/>
                <a:cs typeface="Arial"/>
              </a:rPr>
              <a:t>, Oct 2019)</a:t>
            </a:r>
            <a:endParaRPr lang="en-US" sz="1600" dirty="0"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endParaRPr lang="en-US" sz="20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cs typeface="Arial"/>
              </a:rPr>
              <a:t>involved in: </a:t>
            </a:r>
            <a:r>
              <a:rPr lang="en-US" sz="2000" dirty="0">
                <a:latin typeface="Calibri"/>
                <a:cs typeface="Calibri"/>
              </a:rPr>
              <a:t>RNA editing, </a:t>
            </a:r>
            <a:r>
              <a:rPr lang="en-US" sz="2000" dirty="0">
                <a:latin typeface="Calibri"/>
                <a:cs typeface="Arial"/>
              </a:rPr>
              <a:t>pre‐mRNA processing, alternative splicing, mRNA stability and export, 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Arial"/>
              </a:rPr>
              <a:t>pre‐</a:t>
            </a:r>
            <a:r>
              <a:rPr lang="en-US" sz="2000" dirty="0" err="1">
                <a:latin typeface="Calibri"/>
                <a:cs typeface="Arial"/>
              </a:rPr>
              <a:t>rRNA</a:t>
            </a:r>
            <a:r>
              <a:rPr lang="en-US" sz="2000" dirty="0">
                <a:latin typeface="Calibri"/>
                <a:cs typeface="Arial"/>
              </a:rPr>
              <a:t> complex formation, translation regulation, degradation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0998D6C-B1A6-40C2-A743-E94C27D7965B}"/>
              </a:ext>
            </a:extLst>
          </p:cNvPr>
          <p:cNvSpPr txBox="1"/>
          <p:nvPr/>
        </p:nvSpPr>
        <p:spPr>
          <a:xfrm>
            <a:off x="213485" y="1414019"/>
            <a:ext cx="4638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/>
              <a:t>for exaple: RRM</a:t>
            </a:r>
            <a:endParaRPr lang="cs-CZ"/>
          </a:p>
        </p:txBody>
      </p:sp>
      <p:pic>
        <p:nvPicPr>
          <p:cNvPr id="10" name="Obrázek 10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699FBAC9-0EC4-4A15-8166-4BB73C30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099" y="1202373"/>
            <a:ext cx="7717765" cy="564657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94A41A-87D0-4596-A646-5303CF0B77C7}"/>
              </a:ext>
            </a:extLst>
          </p:cNvPr>
          <p:cNvSpPr txBox="1"/>
          <p:nvPr/>
        </p:nvSpPr>
        <p:spPr>
          <a:xfrm>
            <a:off x="8353799" y="6501819"/>
            <a:ext cx="376031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figure from Loughlin et al., Moll. Cell, 2018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32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pPr algn="just"/>
            <a:r>
              <a:rPr lang="cs-CZ">
                <a:ea typeface="+mj-lt"/>
                <a:cs typeface="+mj-lt"/>
              </a:rPr>
              <a:t>Diversity </a:t>
            </a:r>
            <a:r>
              <a:rPr lang="cs-CZ" err="1">
                <a:ea typeface="+mj-lt"/>
                <a:cs typeface="+mj-lt"/>
              </a:rPr>
              <a:t>of</a:t>
            </a:r>
            <a:r>
              <a:rPr lang="cs-CZ">
                <a:ea typeface="+mj-lt"/>
                <a:cs typeface="+mj-lt"/>
              </a:rPr>
              <a:t> protein-RNA </a:t>
            </a:r>
            <a:r>
              <a:rPr lang="cs-CZ" err="1">
                <a:ea typeface="+mj-lt"/>
                <a:cs typeface="+mj-lt"/>
              </a:rPr>
              <a:t>binding</a:t>
            </a:r>
            <a:r>
              <a:rPr lang="cs-CZ">
                <a:ea typeface="+mj-lt"/>
                <a:cs typeface="+mj-lt"/>
              </a:rPr>
              <a:t> </a:t>
            </a:r>
            <a:r>
              <a:rPr lang="cs-CZ" err="1">
                <a:ea typeface="+mj-lt"/>
                <a:cs typeface="+mj-lt"/>
              </a:rPr>
              <a:t>strategies</a:t>
            </a:r>
            <a:r>
              <a:rPr lang="cs-CZ">
                <a:ea typeface="+mj-lt"/>
                <a:cs typeface="+mj-lt"/>
              </a:rPr>
              <a:t>:</a:t>
            </a:r>
            <a:endParaRPr lang="cs-CZ">
              <a:cs typeface="Calibri Light"/>
            </a:endParaRPr>
          </a:p>
          <a:p>
            <a:r>
              <a:rPr lang="cs-CZ">
                <a:cs typeface="Calibri Light"/>
              </a:rPr>
              <a:t>RNA-</a:t>
            </a:r>
            <a:r>
              <a:rPr lang="cs-CZ" err="1">
                <a:cs typeface="Calibri Light"/>
              </a:rPr>
              <a:t>binding</a:t>
            </a:r>
            <a:r>
              <a:rPr lang="cs-CZ">
                <a:cs typeface="Calibri Light"/>
              </a:rPr>
              <a:t> </a:t>
            </a:r>
            <a:r>
              <a:rPr lang="cs-CZ" err="1">
                <a:cs typeface="Calibri Light"/>
              </a:rPr>
              <a:t>domains</a:t>
            </a:r>
            <a:endParaRPr lang="cs-CZ">
              <a:cs typeface="Calibri Ligh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CEC7093-6B06-425F-AC24-D1217BCB2558}"/>
              </a:ext>
            </a:extLst>
          </p:cNvPr>
          <p:cNvSpPr txBox="1"/>
          <p:nvPr/>
        </p:nvSpPr>
        <p:spPr>
          <a:xfrm>
            <a:off x="281355" y="2016369"/>
            <a:ext cx="3165230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000" dirty="0">
                <a:latin typeface="Calibri"/>
                <a:cs typeface="Arial"/>
              </a:rPr>
              <a:t>~650 of human proteins have at least </a:t>
            </a:r>
            <a:r>
              <a:rPr lang="en-US" sz="2000">
                <a:latin typeface="Calibri"/>
                <a:cs typeface="Arial"/>
              </a:rPr>
              <a:t>one RRM</a:t>
            </a:r>
            <a:r>
              <a:rPr lang="en-US" sz="1600" dirty="0">
                <a:latin typeface="Calibri"/>
                <a:cs typeface="Arial"/>
              </a:rPr>
              <a:t> </a:t>
            </a:r>
            <a:r>
              <a:rPr lang="en-US" sz="1600">
                <a:latin typeface="Calibri"/>
                <a:cs typeface="Arial"/>
              </a:rPr>
              <a:t>(data from Pfam, </a:t>
            </a:r>
            <a:r>
              <a:rPr lang="en-US" sz="1600" dirty="0">
                <a:latin typeface="Calibri"/>
                <a:cs typeface="Arial"/>
              </a:rPr>
              <a:t>Oct 2019)</a:t>
            </a:r>
            <a:endParaRPr lang="en-US" sz="1600" dirty="0"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endParaRPr lang="en-US" sz="20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cs typeface="Arial"/>
              </a:rPr>
              <a:t>involved in:</a:t>
            </a:r>
            <a:r>
              <a:rPr lang="en-US" sz="2000" dirty="0">
                <a:latin typeface="Calibri"/>
                <a:cs typeface="Arial"/>
              </a:rPr>
              <a:t> </a:t>
            </a:r>
            <a:r>
              <a:rPr lang="en-US" sz="2000">
                <a:latin typeface="Calibri"/>
                <a:cs typeface="Calibri"/>
              </a:rPr>
              <a:t>RNA editing, </a:t>
            </a:r>
            <a:r>
              <a:rPr lang="en-US" sz="2000">
                <a:latin typeface="Calibri"/>
                <a:cs typeface="Arial"/>
              </a:rPr>
              <a:t>pre‐mRNA processing, alternative splicing, mRNA stability and export, 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>
                <a:latin typeface="Calibri"/>
                <a:cs typeface="Arial"/>
              </a:rPr>
              <a:t>pre‐rRNA complex formation, translation regulation, degradation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0998D6C-B1A6-40C2-A743-E94C27D7965B}"/>
              </a:ext>
            </a:extLst>
          </p:cNvPr>
          <p:cNvSpPr txBox="1"/>
          <p:nvPr/>
        </p:nvSpPr>
        <p:spPr>
          <a:xfrm>
            <a:off x="213485" y="1414019"/>
            <a:ext cx="4638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/>
              <a:t>for exaple: RRM</a:t>
            </a:r>
            <a:endParaRPr lang="cs-CZ"/>
          </a:p>
        </p:txBody>
      </p:sp>
      <p:pic>
        <p:nvPicPr>
          <p:cNvPr id="9" name="Obrázek 9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43E4B7B6-6597-4DFF-AF87-EAA4B74D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15" y="1817418"/>
            <a:ext cx="8510953" cy="461821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94A41A-87D0-4596-A646-5303CF0B77C7}"/>
              </a:ext>
            </a:extLst>
          </p:cNvPr>
          <p:cNvSpPr txBox="1"/>
          <p:nvPr/>
        </p:nvSpPr>
        <p:spPr>
          <a:xfrm>
            <a:off x="5233913" y="6516197"/>
            <a:ext cx="769971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U1A + U1 snRNA hairpin, figure from Pokorna et al., J. Chem. Theory Comput., 2018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38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pPr algn="just"/>
            <a:r>
              <a:rPr lang="cs-CZ" dirty="0">
                <a:ea typeface="+mj-lt"/>
                <a:cs typeface="+mj-lt"/>
              </a:rPr>
              <a:t>Diversity </a:t>
            </a:r>
            <a:r>
              <a:rPr lang="cs-CZ" dirty="0" err="1">
                <a:ea typeface="+mj-lt"/>
                <a:cs typeface="+mj-lt"/>
              </a:rPr>
              <a:t>of</a:t>
            </a:r>
            <a:r>
              <a:rPr lang="cs-CZ" dirty="0">
                <a:ea typeface="+mj-lt"/>
                <a:cs typeface="+mj-lt"/>
              </a:rPr>
              <a:t> protein-RNA </a:t>
            </a:r>
            <a:r>
              <a:rPr lang="cs-CZ" dirty="0" err="1">
                <a:ea typeface="+mj-lt"/>
                <a:cs typeface="+mj-lt"/>
              </a:rPr>
              <a:t>binding</a:t>
            </a:r>
            <a:r>
              <a:rPr lang="cs-CZ" dirty="0">
                <a:ea typeface="+mj-lt"/>
                <a:cs typeface="+mj-lt"/>
              </a:rPr>
              <a:t> </a:t>
            </a:r>
            <a:r>
              <a:rPr lang="cs-CZ" dirty="0" err="1">
                <a:ea typeface="+mj-lt"/>
                <a:cs typeface="+mj-lt"/>
              </a:rPr>
              <a:t>strategies</a:t>
            </a:r>
            <a:r>
              <a:rPr lang="cs-CZ" dirty="0">
                <a:ea typeface="+mj-lt"/>
                <a:cs typeface="+mj-lt"/>
              </a:rPr>
              <a:t>:</a:t>
            </a:r>
            <a:endParaRPr lang="cs-CZ" dirty="0"/>
          </a:p>
          <a:p>
            <a:r>
              <a:rPr lang="cs-CZ" dirty="0">
                <a:cs typeface="Calibri Light"/>
              </a:rPr>
              <a:t>RNA-</a:t>
            </a:r>
            <a:r>
              <a:rPr lang="cs-CZ" dirty="0" err="1">
                <a:cs typeface="Calibri Light"/>
              </a:rPr>
              <a:t>binding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IDRs</a:t>
            </a:r>
            <a:endParaRPr lang="cs-CZ" dirty="0">
              <a:cs typeface="Calibri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50A5BB-3D8D-4E90-8578-5A2CB209DE7D}"/>
              </a:ext>
            </a:extLst>
          </p:cNvPr>
          <p:cNvSpPr txBox="1"/>
          <p:nvPr/>
        </p:nvSpPr>
        <p:spPr>
          <a:xfrm>
            <a:off x="8138013" y="964999"/>
            <a:ext cx="38938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/>
              <a:t>IDR = </a:t>
            </a:r>
            <a:r>
              <a:rPr lang="cs-CZ" sz="2000" err="1"/>
              <a:t>intrinsically</a:t>
            </a:r>
            <a:r>
              <a:rPr lang="cs-CZ" sz="2000"/>
              <a:t> </a:t>
            </a:r>
            <a:r>
              <a:rPr lang="cs-CZ" sz="2000" err="1"/>
              <a:t>disordered</a:t>
            </a:r>
            <a:r>
              <a:rPr lang="cs-CZ" sz="2000"/>
              <a:t> region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BE54005-A825-4BC5-AC9D-0D04101D23EE}"/>
              </a:ext>
            </a:extLst>
          </p:cNvPr>
          <p:cNvSpPr txBox="1"/>
          <p:nvPr/>
        </p:nvSpPr>
        <p:spPr>
          <a:xfrm>
            <a:off x="7567677" y="6523075"/>
            <a:ext cx="47643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figures from Darling and </a:t>
            </a:r>
            <a:r>
              <a:rPr lang="en-US" sz="1600" err="1"/>
              <a:t>Uversky</a:t>
            </a:r>
            <a:r>
              <a:rPr lang="en-US" sz="1600"/>
              <a:t>, Front. Genet., 2018</a:t>
            </a:r>
            <a:r>
              <a:rPr lang="en-US" sz="1600" baseline="30000">
                <a:ea typeface="+mn-lt"/>
                <a:cs typeface="+mn-lt"/>
              </a:rPr>
              <a:t> </a:t>
            </a:r>
            <a:endParaRPr lang="en-US" sz="1600">
              <a:ea typeface="+mn-lt"/>
              <a:cs typeface="+mn-lt"/>
            </a:endParaRPr>
          </a:p>
        </p:txBody>
      </p:sp>
      <p:pic>
        <p:nvPicPr>
          <p:cNvPr id="8" name="Obrázek 8" descr="Obsah obrázku mapa, text&#10;&#10;Popis vygenerovaný s velmi vysokou mírou spolehlivosti">
            <a:extLst>
              <a:ext uri="{FF2B5EF4-FFF2-40B4-BE49-F238E27FC236}">
                <a16:creationId xmlns:a16="http://schemas.microsoft.com/office/drawing/2014/main" id="{D743D8D2-F2D7-4DA5-9D47-94520CFB5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120" y="1473346"/>
            <a:ext cx="5153247" cy="4983427"/>
          </a:xfrm>
          <a:prstGeom prst="rect">
            <a:avLst/>
          </a:prstGeom>
        </p:spPr>
      </p:pic>
      <p:pic>
        <p:nvPicPr>
          <p:cNvPr id="10" name="Obrázek 10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3A23CB11-1DD4-44F8-82AF-48A9ED37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6" y="1190429"/>
            <a:ext cx="6065873" cy="52657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64192E-6C51-4C2C-9B2E-65B7FDDA9C26}"/>
              </a:ext>
            </a:extLst>
          </p:cNvPr>
          <p:cNvSpPr txBox="1"/>
          <p:nvPr/>
        </p:nvSpPr>
        <p:spPr>
          <a:xfrm>
            <a:off x="152400" y="6310423"/>
            <a:ext cx="46925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RNA-binding subunit of the polyadenylation TRAMP complex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300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pPr algn="just"/>
            <a:r>
              <a:rPr lang="cs-CZ">
                <a:ea typeface="+mj-lt"/>
                <a:cs typeface="+mj-lt"/>
              </a:rPr>
              <a:t>Diversity </a:t>
            </a:r>
            <a:r>
              <a:rPr lang="cs-CZ" err="1">
                <a:ea typeface="+mj-lt"/>
                <a:cs typeface="+mj-lt"/>
              </a:rPr>
              <a:t>of</a:t>
            </a:r>
            <a:r>
              <a:rPr lang="cs-CZ">
                <a:ea typeface="+mj-lt"/>
                <a:cs typeface="+mj-lt"/>
              </a:rPr>
              <a:t> protein-RNA </a:t>
            </a:r>
            <a:r>
              <a:rPr lang="cs-CZ" err="1">
                <a:ea typeface="+mj-lt"/>
                <a:cs typeface="+mj-lt"/>
              </a:rPr>
              <a:t>binding</a:t>
            </a:r>
            <a:r>
              <a:rPr lang="cs-CZ">
                <a:ea typeface="+mj-lt"/>
                <a:cs typeface="+mj-lt"/>
              </a:rPr>
              <a:t> </a:t>
            </a:r>
            <a:r>
              <a:rPr lang="cs-CZ" err="1">
                <a:ea typeface="+mj-lt"/>
                <a:cs typeface="+mj-lt"/>
              </a:rPr>
              <a:t>strategies</a:t>
            </a:r>
            <a:r>
              <a:rPr lang="cs-CZ">
                <a:ea typeface="+mj-lt"/>
                <a:cs typeface="+mj-lt"/>
              </a:rPr>
              <a:t>:</a:t>
            </a:r>
            <a:endParaRPr lang="cs-CZ"/>
          </a:p>
          <a:p>
            <a:r>
              <a:rPr lang="cs-CZ">
                <a:cs typeface="Calibri Light"/>
              </a:rPr>
              <a:t>RNA-</a:t>
            </a:r>
            <a:r>
              <a:rPr lang="cs-CZ" err="1">
                <a:cs typeface="Calibri Light"/>
              </a:rPr>
              <a:t>binding</a:t>
            </a:r>
            <a:r>
              <a:rPr lang="cs-CZ">
                <a:cs typeface="Calibri Light"/>
              </a:rPr>
              <a:t> </a:t>
            </a:r>
            <a:r>
              <a:rPr lang="cs-CZ" err="1">
                <a:cs typeface="Calibri Light"/>
              </a:rPr>
              <a:t>IDRs</a:t>
            </a:r>
            <a:endParaRPr lang="cs-CZ">
              <a:cs typeface="Calibri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50A5BB-3D8D-4E90-8578-5A2CB209DE7D}"/>
              </a:ext>
            </a:extLst>
          </p:cNvPr>
          <p:cNvSpPr txBox="1"/>
          <p:nvPr/>
        </p:nvSpPr>
        <p:spPr>
          <a:xfrm>
            <a:off x="8138013" y="964999"/>
            <a:ext cx="38938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IDR = intrinsically disordered region</a:t>
            </a:r>
            <a:endParaRPr lang="en-US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5C3996A-7D92-44D2-8BC0-85AA9121308F}"/>
              </a:ext>
            </a:extLst>
          </p:cNvPr>
          <p:cNvSpPr txBox="1"/>
          <p:nvPr/>
        </p:nvSpPr>
        <p:spPr>
          <a:xfrm>
            <a:off x="494462" y="1595724"/>
            <a:ext cx="4638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RGG/RG motif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FB914B2-AE30-4B73-B277-865F85511C0B}"/>
              </a:ext>
            </a:extLst>
          </p:cNvPr>
          <p:cNvSpPr txBox="1"/>
          <p:nvPr/>
        </p:nvSpPr>
        <p:spPr>
          <a:xfrm>
            <a:off x="544594" y="4932356"/>
            <a:ext cx="4638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RS-rich regions</a:t>
            </a:r>
            <a:endParaRPr lang="en-US" dirty="0"/>
          </a:p>
        </p:txBody>
      </p:sp>
      <p:pic>
        <p:nvPicPr>
          <p:cNvPr id="18" name="Obrázek 18" descr="Obsah obrázku sušička, stolička, stůl&#10;&#10;Popis vygenerovaný s velmi vysokou mírou spolehlivosti">
            <a:extLst>
              <a:ext uri="{FF2B5EF4-FFF2-40B4-BE49-F238E27FC236}">
                <a16:creationId xmlns:a16="http://schemas.microsoft.com/office/drawing/2014/main" id="{AA0B3CC5-7684-4A5A-BC9C-08E0BCC5D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24" y="3313545"/>
            <a:ext cx="1238492" cy="867500"/>
          </a:xfrm>
          <a:prstGeom prst="rect">
            <a:avLst/>
          </a:prstGeom>
        </p:spPr>
      </p:pic>
      <p:pic>
        <p:nvPicPr>
          <p:cNvPr id="20" name="Obrázek 20" descr="Obsah obrázku stůl&#10;&#10;Popis vygenerovaný s velmi vysokou mírou spolehlivosti">
            <a:extLst>
              <a:ext uri="{FF2B5EF4-FFF2-40B4-BE49-F238E27FC236}">
                <a16:creationId xmlns:a16="http://schemas.microsoft.com/office/drawing/2014/main" id="{0ADE71DB-EECE-4C30-A1D6-63770B1CD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682" y="1985129"/>
            <a:ext cx="3254415" cy="2266108"/>
          </a:xfrm>
          <a:prstGeom prst="rect">
            <a:avLst/>
          </a:prstGeom>
        </p:spPr>
      </p:pic>
      <p:pic>
        <p:nvPicPr>
          <p:cNvPr id="22" name="Obrázek 22">
            <a:extLst>
              <a:ext uri="{FF2B5EF4-FFF2-40B4-BE49-F238E27FC236}">
                <a16:creationId xmlns:a16="http://schemas.microsoft.com/office/drawing/2014/main" id="{A054C9B0-B8D4-4251-ACB8-51AF6FD5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37" y="5473113"/>
            <a:ext cx="1605024" cy="1118284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7CB2FEA1-2C50-4C02-B4A1-088FCC54D8E5}"/>
              </a:ext>
            </a:extLst>
          </p:cNvPr>
          <p:cNvSpPr txBox="1"/>
          <p:nvPr/>
        </p:nvSpPr>
        <p:spPr>
          <a:xfrm>
            <a:off x="1658142" y="6382546"/>
            <a:ext cx="3067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S</a:t>
            </a:r>
            <a:endParaRPr lang="en-US" sz="1600">
              <a:cs typeface="Calibri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351F896-7E05-4C16-8777-DBB725F61647}"/>
              </a:ext>
            </a:extLst>
          </p:cNvPr>
          <p:cNvSpPr txBox="1"/>
          <p:nvPr/>
        </p:nvSpPr>
        <p:spPr>
          <a:xfrm>
            <a:off x="717926" y="3955195"/>
            <a:ext cx="3067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R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F2B1B4E-626C-4D3D-8EE6-C26C4F85F91A}"/>
              </a:ext>
            </a:extLst>
          </p:cNvPr>
          <p:cNvSpPr txBox="1"/>
          <p:nvPr/>
        </p:nvSpPr>
        <p:spPr>
          <a:xfrm>
            <a:off x="1537800" y="3955196"/>
            <a:ext cx="3067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G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7231C44-3871-4164-A098-7DB532A37FE0}"/>
              </a:ext>
            </a:extLst>
          </p:cNvPr>
          <p:cNvSpPr txBox="1"/>
          <p:nvPr/>
        </p:nvSpPr>
        <p:spPr>
          <a:xfrm>
            <a:off x="1142330" y="2170765"/>
            <a:ext cx="3067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+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7F284EB-EF53-4EC1-8B7E-30E56095481C}"/>
              </a:ext>
            </a:extLst>
          </p:cNvPr>
          <p:cNvSpPr txBox="1"/>
          <p:nvPr/>
        </p:nvSpPr>
        <p:spPr>
          <a:xfrm>
            <a:off x="2869531" y="1752909"/>
            <a:ext cx="89394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...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RGR</a:t>
            </a:r>
            <a:r>
              <a:rPr lang="en-US" sz="2400">
                <a:latin typeface="Calibri"/>
                <a:cs typeface="Calibri"/>
              </a:rPr>
              <a:t>S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lang="en-US" sz="2400">
                <a:latin typeface="Calibri"/>
                <a:cs typeface="Calibri"/>
              </a:rPr>
              <a:t>S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lang="en-US" sz="2400">
                <a:latin typeface="Calibri"/>
                <a:cs typeface="Calibri"/>
              </a:rPr>
              <a:t>NF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GGG</a:t>
            </a:r>
            <a:r>
              <a:rPr lang="en-US" sz="2400">
                <a:solidFill>
                  <a:srgbClr val="C00000"/>
                </a:solidFill>
                <a:highlight>
                  <a:srgbClr val="FFFF00"/>
                </a:highlight>
                <a:latin typeface="Calibri"/>
                <a:cs typeface="Calibri"/>
              </a:rPr>
              <a:t>RGG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lang="en-US" sz="2400">
                <a:latin typeface="Calibri"/>
                <a:cs typeface="Calibri"/>
              </a:rPr>
              <a:t>F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GG</a:t>
            </a:r>
            <a:r>
              <a:rPr lang="en-US" sz="2400">
                <a:latin typeface="Calibri"/>
                <a:cs typeface="Calibri"/>
              </a:rPr>
              <a:t>NDNF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lang="en-US" sz="2400">
                <a:solidFill>
                  <a:srgbClr val="C00000"/>
                </a:solidFill>
                <a:highlight>
                  <a:srgbClr val="FFFF00"/>
                </a:highlight>
                <a:latin typeface="Calibri"/>
                <a:cs typeface="Calibri"/>
              </a:rPr>
              <a:t>RGG</a:t>
            </a:r>
            <a:r>
              <a:rPr lang="en-US" sz="2400">
                <a:latin typeface="Calibri"/>
                <a:cs typeface="Calibri"/>
              </a:rPr>
              <a:t>NFS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lang="en-US" sz="2400">
                <a:solidFill>
                  <a:srgbClr val="C00000"/>
                </a:solidFill>
                <a:highlight>
                  <a:srgbClr val="FFFF00"/>
                </a:highlight>
                <a:latin typeface="Calibri"/>
                <a:cs typeface="Calibri"/>
              </a:rPr>
              <a:t>RGG</a:t>
            </a:r>
            <a:r>
              <a:rPr lang="en-US" sz="2400">
                <a:latin typeface="Calibri"/>
                <a:cs typeface="Calibri"/>
              </a:rPr>
              <a:t>F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GG</a:t>
            </a:r>
            <a:r>
              <a:rPr lang="en-US" sz="2400">
                <a:latin typeface="Calibri"/>
                <a:cs typeface="Calibri"/>
              </a:rPr>
              <a:t>S</a:t>
            </a:r>
            <a:r>
              <a:rPr lang="en-US" sz="2400">
                <a:solidFill>
                  <a:srgbClr val="C00000"/>
                </a:solidFill>
                <a:highlight>
                  <a:srgbClr val="FFFF00"/>
                </a:highlight>
                <a:latin typeface="Calibri"/>
                <a:cs typeface="Calibri"/>
              </a:rPr>
              <a:t>RGG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GG</a:t>
            </a:r>
            <a:r>
              <a:rPr lang="en-US" sz="2400">
                <a:latin typeface="Calibri"/>
                <a:cs typeface="Calibri"/>
              </a:rPr>
              <a:t>Y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GG</a:t>
            </a:r>
            <a:r>
              <a:rPr lang="en-US" sz="2400">
                <a:latin typeface="Calibri"/>
                <a:cs typeface="Calibri"/>
              </a:rPr>
              <a:t>...</a:t>
            </a:r>
          </a:p>
        </p:txBody>
      </p:sp>
      <p:pic>
        <p:nvPicPr>
          <p:cNvPr id="7" name="Obrázek 7" descr="Obsah obrázku basketbal&#10;&#10;Popis vygenerovaný s velmi vysokou mírou spolehlivosti">
            <a:extLst>
              <a:ext uri="{FF2B5EF4-FFF2-40B4-BE49-F238E27FC236}">
                <a16:creationId xmlns:a16="http://schemas.microsoft.com/office/drawing/2014/main" id="{67D75504-65FE-4E67-8243-497CB9493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778" y="2098553"/>
            <a:ext cx="6884068" cy="416360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BA49E1E-0521-4F31-8C8F-B13527A765DB}"/>
              </a:ext>
            </a:extLst>
          </p:cNvPr>
          <p:cNvSpPr txBox="1"/>
          <p:nvPr/>
        </p:nvSpPr>
        <p:spPr>
          <a:xfrm>
            <a:off x="8297314" y="2972108"/>
            <a:ext cx="39571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...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RG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GRRRGGGGRG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Q</a:t>
            </a:r>
            <a:r>
              <a:rPr lang="en-US" sz="2400">
                <a:solidFill>
                  <a:srgbClr val="C00000"/>
                </a:solidFill>
                <a:latin typeface="Calibri"/>
                <a:cs typeface="Calibri"/>
              </a:rPr>
              <a:t>GGR</a:t>
            </a:r>
            <a:r>
              <a:rPr lang="en-US" sz="2400">
                <a:latin typeface="Calibri"/>
                <a:cs typeface="Calibri"/>
              </a:rPr>
              <a:t>...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8437AC0-0841-43D4-B1B9-7B6263740A3B}"/>
              </a:ext>
            </a:extLst>
          </p:cNvPr>
          <p:cNvSpPr txBox="1"/>
          <p:nvPr/>
        </p:nvSpPr>
        <p:spPr>
          <a:xfrm>
            <a:off x="9190892" y="3426546"/>
            <a:ext cx="32153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segment of fragile X mental retardation protein + RNA G-quadruplex, PDB: 5de5</a:t>
            </a:r>
            <a:endParaRPr lang="en-US" sz="1400">
              <a:cs typeface="Calibri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0DFAA5A-1944-40D0-9715-421643799A89}"/>
              </a:ext>
            </a:extLst>
          </p:cNvPr>
          <p:cNvSpPr txBox="1"/>
          <p:nvPr/>
        </p:nvSpPr>
        <p:spPr>
          <a:xfrm>
            <a:off x="9190891" y="2172176"/>
            <a:ext cx="32153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Fused in sarcoma RGG2 sequence</a:t>
            </a:r>
            <a:endParaRPr lang="en-US" sz="1400"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34CD326-DA7E-4F96-8616-BD96644CE925}"/>
              </a:ext>
            </a:extLst>
          </p:cNvPr>
          <p:cNvSpPr txBox="1"/>
          <p:nvPr/>
        </p:nvSpPr>
        <p:spPr>
          <a:xfrm>
            <a:off x="2869530" y="5961493"/>
            <a:ext cx="97483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...</a:t>
            </a:r>
            <a:r>
              <a:rPr lang="en-US" sz="2400">
                <a:ea typeface="+mn-lt"/>
                <a:cs typeface="+mn-lt"/>
              </a:rPr>
              <a:t>GP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RS</a:t>
            </a:r>
            <a:r>
              <a:rPr lang="en-US" sz="2400">
                <a:ea typeface="+mn-lt"/>
                <a:cs typeface="+mn-lt"/>
              </a:rPr>
              <a:t>P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S</a:t>
            </a:r>
            <a:r>
              <a:rPr lang="en-US" sz="2400">
                <a:ea typeface="+mn-lt"/>
                <a:cs typeface="+mn-lt"/>
              </a:rPr>
              <a:t>YG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RSRSRSRSRSRSRSRS</a:t>
            </a:r>
            <a:r>
              <a:rPr lang="en-US" sz="2400">
                <a:ea typeface="+mn-lt"/>
                <a:cs typeface="+mn-lt"/>
              </a:rPr>
              <a:t>N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SRSRS</a:t>
            </a:r>
            <a:r>
              <a:rPr lang="en-US" sz="2400">
                <a:ea typeface="+mn-lt"/>
                <a:cs typeface="+mn-lt"/>
              </a:rPr>
              <a:t>Y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S</a:t>
            </a:r>
            <a:r>
              <a:rPr lang="en-US" sz="2400">
                <a:ea typeface="+mn-lt"/>
                <a:cs typeface="+mn-lt"/>
              </a:rPr>
              <a:t>P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RRSR</a:t>
            </a:r>
            <a:r>
              <a:rPr lang="en-US" sz="2400">
                <a:ea typeface="+mn-lt"/>
                <a:cs typeface="+mn-lt"/>
              </a:rPr>
              <a:t>G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S</a:t>
            </a:r>
            <a:r>
              <a:rPr lang="en-US" sz="2400">
                <a:ea typeface="+mn-lt"/>
                <a:cs typeface="+mn-lt"/>
              </a:rPr>
              <a:t>P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R</a:t>
            </a:r>
            <a:r>
              <a:rPr lang="en-US" sz="2400">
                <a:ea typeface="+mn-lt"/>
                <a:cs typeface="+mn-lt"/>
              </a:rPr>
              <a:t>Y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S</a:t>
            </a:r>
            <a:r>
              <a:rPr lang="en-US" sz="2400">
                <a:ea typeface="+mn-lt"/>
                <a:cs typeface="+mn-lt"/>
              </a:rPr>
              <a:t>P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R</a:t>
            </a:r>
            <a:r>
              <a:rPr lang="en-US" sz="2400">
                <a:ea typeface="+mn-lt"/>
                <a:cs typeface="+mn-lt"/>
              </a:rPr>
              <a:t>H</a:t>
            </a:r>
            <a:r>
              <a:rPr lang="en-US" sz="2400">
                <a:solidFill>
                  <a:srgbClr val="C00000"/>
                </a:solidFill>
                <a:ea typeface="+mn-lt"/>
                <a:cs typeface="+mn-lt"/>
              </a:rPr>
              <a:t>SRSRSR</a:t>
            </a:r>
            <a:r>
              <a:rPr lang="en-US" sz="2400">
                <a:ea typeface="+mn-lt"/>
                <a:cs typeface="+mn-lt"/>
              </a:rPr>
              <a:t>T...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B97289F-C513-40EB-B5BF-B8610A07B6D1}"/>
              </a:ext>
            </a:extLst>
          </p:cNvPr>
          <p:cNvSpPr txBox="1"/>
          <p:nvPr/>
        </p:nvSpPr>
        <p:spPr>
          <a:xfrm>
            <a:off x="9331567" y="6380760"/>
            <a:ext cx="29223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Serine/arginine-rich splicing factor 1, RS domain sequence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24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"/>
            <a:ext cx="10515600" cy="1325563"/>
          </a:xfrm>
        </p:spPr>
        <p:txBody>
          <a:bodyPr/>
          <a:lstStyle/>
          <a:p>
            <a:r>
              <a:rPr lang="en-US" b="1" dirty="0" smtClean="0">
                <a:cs typeface="Calibri Light"/>
              </a:rPr>
              <a:t>Modularity</a:t>
            </a:r>
            <a:r>
              <a:rPr lang="en-US" dirty="0" smtClean="0">
                <a:cs typeface="Calibri Light"/>
              </a:rPr>
              <a:t> of RNA-binding proteins </a:t>
            </a:r>
            <a:endParaRPr lang="en-US" b="1" dirty="0">
              <a:cs typeface="Calibri Light"/>
            </a:endParaRPr>
          </a:p>
        </p:txBody>
      </p:sp>
      <p:pic>
        <p:nvPicPr>
          <p:cNvPr id="8" name="Obrázek 8" descr="Obsah obrázku text, noviny&#10;&#10;Popis vygenerovaný s velmi vysokou mírou spolehlivosti">
            <a:extLst>
              <a:ext uri="{FF2B5EF4-FFF2-40B4-BE49-F238E27FC236}">
                <a16:creationId xmlns:a16="http://schemas.microsoft.com/office/drawing/2014/main" id="{3064757B-1ADC-4B2C-BFB4-29848FC64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75" t="6682" r="41641" b="29032"/>
          <a:stretch/>
        </p:blipFill>
        <p:spPr>
          <a:xfrm>
            <a:off x="6594642" y="1012352"/>
            <a:ext cx="5427070" cy="8710025"/>
          </a:xfrm>
        </p:spPr>
      </p:pic>
      <p:pic>
        <p:nvPicPr>
          <p:cNvPr id="3" name="Obrázek 3" descr="Obsah obrázku přenosný počítač, mobilní telefon, telefon, černá&#10;&#10;Popis vygenerovaný s velmi vysokou mírou spolehlivosti">
            <a:extLst>
              <a:ext uri="{FF2B5EF4-FFF2-40B4-BE49-F238E27FC236}">
                <a16:creationId xmlns:a16="http://schemas.microsoft.com/office/drawing/2014/main" id="{EDF700D1-BDD1-4D7B-97FE-4C06BC2FE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" t="20388" r="6844" b="13916"/>
          <a:stretch/>
        </p:blipFill>
        <p:spPr>
          <a:xfrm>
            <a:off x="130062" y="1085930"/>
            <a:ext cx="6389760" cy="18084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4AF0E80-BB50-438F-BAD2-8B0AAB453DB7}"/>
              </a:ext>
            </a:extLst>
          </p:cNvPr>
          <p:cNvSpPr txBox="1"/>
          <p:nvPr/>
        </p:nvSpPr>
        <p:spPr>
          <a:xfrm>
            <a:off x="8060871" y="6494139"/>
            <a:ext cx="42228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from Lunde et al., Nat. Rev. Mol. Cell Biol., 2007</a:t>
            </a:r>
            <a:r>
              <a:rPr lang="en-US" sz="1600" baseline="30000">
                <a:ea typeface="+mn-lt"/>
                <a:cs typeface="+mn-lt"/>
              </a:rPr>
              <a:t> </a:t>
            </a:r>
            <a:endParaRPr lang="en-US" sz="1600">
              <a:ea typeface="+mn-lt"/>
              <a:cs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669A8F3-E78E-450E-B4B5-DA18CFC0A150}"/>
              </a:ext>
            </a:extLst>
          </p:cNvPr>
          <p:cNvSpPr txBox="1"/>
          <p:nvPr/>
        </p:nvSpPr>
        <p:spPr>
          <a:xfrm>
            <a:off x="728683" y="5160778"/>
            <a:ext cx="4638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→ affinity, specificity</a:t>
            </a:r>
            <a:endParaRPr lang="en-US" dirty="0"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33D143-D782-4C76-BCAA-0BD56BB0B9CB}"/>
              </a:ext>
            </a:extLst>
          </p:cNvPr>
          <p:cNvSpPr txBox="1"/>
          <p:nvPr/>
        </p:nvSpPr>
        <p:spPr>
          <a:xfrm>
            <a:off x="376991" y="3070675"/>
            <a:ext cx="35453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err="1"/>
              <a:t>domains</a:t>
            </a:r>
            <a:r>
              <a:rPr lang="cs-CZ" sz="2800" dirty="0"/>
              <a:t>, </a:t>
            </a:r>
            <a:r>
              <a:rPr lang="cs-CZ" sz="2800" dirty="0" err="1"/>
              <a:t>IDRs</a:t>
            </a:r>
            <a:endParaRPr lang="cs-CZ" dirty="0"/>
          </a:p>
        </p:txBody>
      </p:sp>
      <p:pic>
        <p:nvPicPr>
          <p:cNvPr id="6" name="Obrázek 9" descr="Obsah obrázku hodiny&#10;&#10;Popis vygenerovaný s velmi vysokou mírou spolehlivosti">
            <a:extLst>
              <a:ext uri="{FF2B5EF4-FFF2-40B4-BE49-F238E27FC236}">
                <a16:creationId xmlns:a16="http://schemas.microsoft.com/office/drawing/2014/main" id="{8BE4BA0B-9849-4BD1-8E8A-02049B565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23" y="3597959"/>
            <a:ext cx="5931877" cy="6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2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šle&#10;&#10;Popis vygenerovaný s velmi vysokou mírou spolehlivosti">
            <a:extLst>
              <a:ext uri="{FF2B5EF4-FFF2-40B4-BE49-F238E27FC236}">
                <a16:creationId xmlns:a16="http://schemas.microsoft.com/office/drawing/2014/main" id="{B6A190FE-1372-4A16-9991-D9D1E3E7D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0644" y="213632"/>
            <a:ext cx="7263636" cy="4391444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09CCA0-E7AD-417B-AB91-420EE6E21459}"/>
              </a:ext>
            </a:extLst>
          </p:cNvPr>
          <p:cNvSpPr txBox="1"/>
          <p:nvPr/>
        </p:nvSpPr>
        <p:spPr>
          <a:xfrm>
            <a:off x="6667781" y="6313666"/>
            <a:ext cx="55312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polypyrimidine tract binding protein, figure from Clery et al., </a:t>
            </a:r>
            <a:r>
              <a:rPr lang="en-US" sz="1600" err="1">
                <a:ea typeface="+mn-lt"/>
                <a:cs typeface="+mn-lt"/>
              </a:rPr>
              <a:t>Curr</a:t>
            </a:r>
            <a:r>
              <a:rPr lang="en-US" sz="1600">
                <a:ea typeface="+mn-lt"/>
                <a:cs typeface="+mn-lt"/>
              </a:rPr>
              <a:t>. </a:t>
            </a:r>
            <a:r>
              <a:rPr lang="en-US" sz="1600" err="1">
                <a:ea typeface="+mn-lt"/>
                <a:cs typeface="+mn-lt"/>
              </a:rPr>
              <a:t>Opin</a:t>
            </a:r>
            <a:r>
              <a:rPr lang="en-US" sz="1600">
                <a:ea typeface="+mn-lt"/>
                <a:cs typeface="+mn-lt"/>
              </a:rPr>
              <a:t>. Struct. Biol., 2008</a:t>
            </a:r>
            <a:endParaRPr lang="en-US" sz="1600" baseline="30000">
              <a:ea typeface="+mn-lt"/>
              <a:cs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F0DD42D-EB6B-4725-91B8-37ECADF8F701}"/>
              </a:ext>
            </a:extLst>
          </p:cNvPr>
          <p:cNvSpPr txBox="1"/>
          <p:nvPr/>
        </p:nvSpPr>
        <p:spPr>
          <a:xfrm>
            <a:off x="1355271" y="6486118"/>
            <a:ext cx="42228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poly(A)-binding protein, PDB: 1cvj</a:t>
            </a:r>
            <a:endParaRPr lang="cs-CZ"/>
          </a:p>
        </p:txBody>
      </p:sp>
      <p:pic>
        <p:nvPicPr>
          <p:cNvPr id="13" name="Obrázek 13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ACDCD41A-A07F-4893-B39D-7F2DA1E96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55" t="5079" r="12421" b="62347"/>
          <a:stretch/>
        </p:blipFill>
        <p:spPr>
          <a:xfrm>
            <a:off x="6505690" y="777283"/>
            <a:ext cx="5166076" cy="36220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20AA5B-C035-472A-92AC-3DB83ECE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"/>
            <a:ext cx="10515600" cy="575287"/>
          </a:xfrm>
        </p:spPr>
        <p:txBody>
          <a:bodyPr>
            <a:normAutofit/>
          </a:bodyPr>
          <a:lstStyle/>
          <a:p>
            <a:r>
              <a:rPr lang="cs-CZ" sz="3200">
                <a:cs typeface="Calibri Light"/>
              </a:rPr>
              <a:t>Linkers </a:t>
            </a:r>
          </a:p>
        </p:txBody>
      </p:sp>
      <p:pic>
        <p:nvPicPr>
          <p:cNvPr id="3" name="Obrázek 4" descr="Obsah obrázku kreslení&#10;&#10;Popis vygenerovaný s velmi vysokou mírou spolehlivosti">
            <a:extLst>
              <a:ext uri="{FF2B5EF4-FFF2-40B4-BE49-F238E27FC236}">
                <a16:creationId xmlns:a16="http://schemas.microsoft.com/office/drawing/2014/main" id="{9DDA2C16-6516-4050-8876-8E62C3A4B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8250" y="2739487"/>
            <a:ext cx="6510067" cy="31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1F0DD42D-EB6B-4725-91B8-37ECADF8F701}"/>
              </a:ext>
            </a:extLst>
          </p:cNvPr>
          <p:cNvSpPr txBox="1"/>
          <p:nvPr/>
        </p:nvSpPr>
        <p:spPr>
          <a:xfrm>
            <a:off x="1772214" y="6514873"/>
            <a:ext cx="106351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ea typeface="+mn-lt"/>
                <a:cs typeface="+mn-lt"/>
              </a:rPr>
              <a:t>insulin-like growth factor 2 mRNA-binding protein 3,figure from Schneider et al., Nat. Commun., </a:t>
            </a:r>
            <a:r>
              <a:rPr lang="en-US" sz="1600">
                <a:ea typeface="+mn-lt"/>
                <a:cs typeface="+mn-lt"/>
              </a:rPr>
              <a:t>2019</a:t>
            </a:r>
            <a:endParaRPr lang="cs-CZ">
              <a:cs typeface="Calibri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20AA5B-C035-472A-92AC-3DB83ECE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"/>
            <a:ext cx="10515600" cy="575287"/>
          </a:xfrm>
        </p:spPr>
        <p:txBody>
          <a:bodyPr>
            <a:normAutofit/>
          </a:bodyPr>
          <a:lstStyle/>
          <a:p>
            <a:r>
              <a:rPr lang="cs-CZ" sz="3200">
                <a:cs typeface="Calibri Light"/>
              </a:rPr>
              <a:t>Modularity</a:t>
            </a:r>
          </a:p>
        </p:txBody>
      </p:sp>
      <p:pic>
        <p:nvPicPr>
          <p:cNvPr id="3" name="Obrázek 4" descr="Obsah obrázku kreslení&#10;&#10;Popis vygenerovaný s velmi vysokou mírou spolehlivosti">
            <a:extLst>
              <a:ext uri="{FF2B5EF4-FFF2-40B4-BE49-F238E27FC236}">
                <a16:creationId xmlns:a16="http://schemas.microsoft.com/office/drawing/2014/main" id="{9DDA2C16-6516-4050-8876-8E62C3A4B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5" y="712280"/>
            <a:ext cx="10205048" cy="49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62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1" descr="Obsah obrázku ovoce&#10;&#10;Popis vygenerovaný s velmi vysokou mírou spolehlivosti">
            <a:extLst>
              <a:ext uri="{FF2B5EF4-FFF2-40B4-BE49-F238E27FC236}">
                <a16:creationId xmlns:a16="http://schemas.microsoft.com/office/drawing/2014/main" id="{9AA38FFE-B04F-4806-BF8D-D4745859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600" y="295728"/>
            <a:ext cx="6783009" cy="5141685"/>
          </a:xfrm>
          <a:prstGeom prst="rect">
            <a:avLst/>
          </a:prstGeom>
        </p:spPr>
      </p:pic>
      <p:pic>
        <p:nvPicPr>
          <p:cNvPr id="13" name="Obrázek 13">
            <a:extLst>
              <a:ext uri="{FF2B5EF4-FFF2-40B4-BE49-F238E27FC236}">
                <a16:creationId xmlns:a16="http://schemas.microsoft.com/office/drawing/2014/main" id="{ADCF5883-60EE-481A-AD02-687864EA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67" y="-56463"/>
            <a:ext cx="7750628" cy="585530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559F57B-DAA4-428A-990F-463C5211D460}"/>
              </a:ext>
            </a:extLst>
          </p:cNvPr>
          <p:cNvSpPr txBox="1"/>
          <p:nvPr/>
        </p:nvSpPr>
        <p:spPr>
          <a:xfrm>
            <a:off x="383387" y="5065169"/>
            <a:ext cx="460809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/>
              <a:t>RNA: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 NN</a:t>
            </a:r>
            <a:r>
              <a:rPr lang="cs-CZ" sz="2800" b="1">
                <a:solidFill>
                  <a:srgbClr val="C00000"/>
                </a:solidFill>
              </a:rPr>
              <a:t>AG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NNNNN</a:t>
            </a:r>
            <a:r>
              <a:rPr lang="cs-CZ" sz="2800" b="1">
                <a:solidFill>
                  <a:srgbClr val="C00000"/>
                </a:solidFill>
              </a:rPr>
              <a:t>AG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NNNNN</a:t>
            </a:r>
            <a:r>
              <a:rPr lang="cs-CZ" sz="2800" b="1">
                <a:solidFill>
                  <a:srgbClr val="C00000"/>
                </a:solidFill>
              </a:rPr>
              <a:t>AG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NN </a:t>
            </a:r>
            <a:endParaRPr lang="cs-CZ" sz="2400">
              <a:solidFill>
                <a:schemeClr val="bg1">
                  <a:lumMod val="50000"/>
                </a:schemeClr>
              </a:solidFill>
              <a:cs typeface="Calibri" panose="020F0502020204030204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832E2A2-2AE4-4CAE-A84F-2692D91AAF45}"/>
              </a:ext>
            </a:extLst>
          </p:cNvPr>
          <p:cNvSpPr txBox="1"/>
          <p:nvPr/>
        </p:nvSpPr>
        <p:spPr>
          <a:xfrm>
            <a:off x="3420692" y="6516197"/>
            <a:ext cx="559650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histidine utilization positive regulatory protein, PDB: 3boy</a:t>
            </a:r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C7E9DDA-A542-4714-969D-28AF72FF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"/>
            <a:ext cx="10515600" cy="575287"/>
          </a:xfrm>
        </p:spPr>
        <p:txBody>
          <a:bodyPr>
            <a:normAutofit/>
          </a:bodyPr>
          <a:lstStyle/>
          <a:p>
            <a:r>
              <a:rPr lang="cs-CZ" sz="3200">
                <a:cs typeface="Calibri Light"/>
              </a:rPr>
              <a:t>Homomultimers – reading of repetitive motifs</a:t>
            </a:r>
          </a:p>
        </p:txBody>
      </p:sp>
    </p:spTree>
    <p:extLst>
      <p:ext uri="{BB962C8B-B14F-4D97-AF65-F5344CB8AC3E}">
        <p14:creationId xmlns:p14="http://schemas.microsoft.com/office/powerpoint/2010/main" val="77943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>
            <a:extLst>
              <a:ext uri="{FF2B5EF4-FFF2-40B4-BE49-F238E27FC236}">
                <a16:creationId xmlns:a16="http://schemas.microsoft.com/office/drawing/2014/main" id="{929D5E85-757E-4445-B039-537E1A0A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0" t="3683" r="21215" b="9029"/>
          <a:stretch/>
        </p:blipFill>
        <p:spPr>
          <a:xfrm>
            <a:off x="3037696" y="-4187"/>
            <a:ext cx="6106490" cy="609508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E31EDE-1784-49E3-9645-1732B3807E23}"/>
              </a:ext>
            </a:extLst>
          </p:cNvPr>
          <p:cNvSpPr txBox="1"/>
          <p:nvPr/>
        </p:nvSpPr>
        <p:spPr>
          <a:xfrm>
            <a:off x="3551033" y="6486118"/>
            <a:ext cx="495481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tryptophan RNA-binding attenuation protein, PDB: 1c9s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587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88992BF2-39F6-4424-A06B-1140DF88D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35" b="42264"/>
          <a:stretch/>
        </p:blipFill>
        <p:spPr>
          <a:xfrm>
            <a:off x="93508" y="2216651"/>
            <a:ext cx="5708459" cy="3519193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20AF188-7280-4F3F-807F-8614D250AB2C}"/>
              </a:ext>
            </a:extLst>
          </p:cNvPr>
          <p:cNvSpPr txBox="1"/>
          <p:nvPr/>
        </p:nvSpPr>
        <p:spPr>
          <a:xfrm>
            <a:off x="5937297" y="6516197"/>
            <a:ext cx="64687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activated spliceosome (</a:t>
            </a:r>
            <a:r>
              <a:rPr lang="en-US" sz="1600" err="1">
                <a:ea typeface="+mn-lt"/>
                <a:cs typeface="+mn-lt"/>
              </a:rPr>
              <a:t>B</a:t>
            </a:r>
            <a:r>
              <a:rPr lang="en-US" sz="1600" baseline="30000" err="1">
                <a:ea typeface="+mn-lt"/>
                <a:cs typeface="+mn-lt"/>
              </a:rPr>
              <a:t>act</a:t>
            </a:r>
            <a:r>
              <a:rPr lang="en-US" sz="1600">
                <a:ea typeface="+mn-lt"/>
                <a:cs typeface="+mn-lt"/>
              </a:rPr>
              <a:t> state), figure from Zhang et al., Nature, 2018</a:t>
            </a:r>
            <a:endParaRPr lang="cs-CZ"/>
          </a:p>
        </p:txBody>
      </p:sp>
      <p:pic>
        <p:nvPicPr>
          <p:cNvPr id="14" name="Obrázek 14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6D513F81-04FD-408E-8E39-487601A0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97" y="445168"/>
            <a:ext cx="6066922" cy="578718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1FE6284-3DA7-468C-8098-D9577B5D7A23}"/>
              </a:ext>
            </a:extLst>
          </p:cNvPr>
          <p:cNvSpPr txBox="1"/>
          <p:nvPr/>
        </p:nvSpPr>
        <p:spPr>
          <a:xfrm>
            <a:off x="412796" y="6516197"/>
            <a:ext cx="64687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ea typeface="+mn-lt"/>
                <a:cs typeface="+mn-lt"/>
              </a:rPr>
              <a:t>human 80S ribosome, figure from </a:t>
            </a:r>
            <a:r>
              <a:rPr lang="en-US" sz="1600" err="1">
                <a:ea typeface="+mn-lt"/>
                <a:cs typeface="+mn-lt"/>
              </a:rPr>
              <a:t>Khatter</a:t>
            </a:r>
            <a:r>
              <a:rPr lang="en-US" sz="1600">
                <a:ea typeface="+mn-lt"/>
                <a:cs typeface="+mn-lt"/>
              </a:rPr>
              <a:t> et al., Nature, 2015</a:t>
            </a:r>
            <a:endParaRPr lang="cs-CZ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40B5C4B2-397B-40DA-824F-7FD74962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"/>
            <a:ext cx="10515600" cy="1325563"/>
          </a:xfrm>
        </p:spPr>
        <p:txBody>
          <a:bodyPr/>
          <a:lstStyle/>
          <a:p>
            <a:r>
              <a:rPr lang="cs-CZ" err="1">
                <a:cs typeface="Calibri Light"/>
              </a:rPr>
              <a:t>Large</a:t>
            </a:r>
            <a:r>
              <a:rPr lang="cs-CZ">
                <a:cs typeface="Calibri Light"/>
              </a:rPr>
              <a:t> </a:t>
            </a:r>
            <a:r>
              <a:rPr lang="cs-CZ" err="1">
                <a:cs typeface="Calibri Light"/>
              </a:rPr>
              <a:t>RNPs</a:t>
            </a:r>
            <a:endParaRPr lang="cs-CZ">
              <a:cs typeface="Calibri Ligh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A92DC1-2DF2-48DF-B376-50AB9A53A0B2}"/>
              </a:ext>
            </a:extLst>
          </p:cNvPr>
          <p:cNvSpPr txBox="1"/>
          <p:nvPr/>
        </p:nvSpPr>
        <p:spPr>
          <a:xfrm>
            <a:off x="227249" y="1035183"/>
            <a:ext cx="38938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/>
              <a:t>RNP = </a:t>
            </a:r>
            <a:r>
              <a:rPr lang="cs-CZ" sz="2000" err="1"/>
              <a:t>ribonucleoprotein</a:t>
            </a:r>
          </a:p>
        </p:txBody>
      </p:sp>
    </p:spTree>
    <p:extLst>
      <p:ext uri="{BB962C8B-B14F-4D97-AF65-F5344CB8AC3E}">
        <p14:creationId xmlns:p14="http://schemas.microsoft.com/office/powerpoint/2010/main" val="227122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>
            <a:extLst>
              <a:ext uri="{FF2B5EF4-FFF2-40B4-BE49-F238E27FC236}">
                <a16:creationId xmlns:a16="http://schemas.microsoft.com/office/drawing/2014/main" id="{B05DDF4E-78AC-4601-808F-6542DF25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325" y="472318"/>
            <a:ext cx="8853577" cy="59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1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pPr algn="just"/>
            <a:r>
              <a:rPr lang="cs-CZ">
                <a:ea typeface="+mj-lt"/>
                <a:cs typeface="+mj-lt"/>
              </a:rPr>
              <a:t>Dynamics of RNA-protein binding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89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r>
              <a:rPr lang="en-US" dirty="0" smtClean="0">
                <a:cs typeface="Calibri Light"/>
              </a:rPr>
              <a:t>How do they interact?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4095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r>
              <a:rPr lang="cs-CZ">
                <a:cs typeface="Calibri Light"/>
              </a:rPr>
              <a:t>NA vs. </a:t>
            </a:r>
            <a:r>
              <a:rPr lang="cs-CZ" err="1">
                <a:cs typeface="Calibri Light"/>
              </a:rPr>
              <a:t>proteins</a:t>
            </a:r>
            <a:endParaRPr lang="cs-CZ" err="1"/>
          </a:p>
        </p:txBody>
      </p:sp>
      <p:pic>
        <p:nvPicPr>
          <p:cNvPr id="4" name="Obrázek 4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77E46CF1-3CEE-44C3-B530-4DC0D7ABF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862"/>
          <a:stretch/>
        </p:blipFill>
        <p:spPr>
          <a:xfrm>
            <a:off x="520235" y="1305655"/>
            <a:ext cx="5884456" cy="504245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AD7E945-A019-4AF3-8C2B-7572C809F778}"/>
              </a:ext>
            </a:extLst>
          </p:cNvPr>
          <p:cNvSpPr txBox="1"/>
          <p:nvPr/>
        </p:nvSpPr>
        <p:spPr>
          <a:xfrm>
            <a:off x="6649454" y="2949743"/>
            <a:ext cx="463817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NA: flexible backbone</a:t>
            </a:r>
            <a:endParaRPr lang="en-US" sz="2800" dirty="0" smtClean="0">
              <a:cs typeface="Calibri"/>
            </a:endParaRPr>
          </a:p>
          <a:p>
            <a:r>
              <a:rPr lang="en-US" sz="2800" dirty="0" smtClean="0">
                <a:cs typeface="Calibri"/>
              </a:rPr>
              <a:t>proteins: 2 backbone torsions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39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r>
              <a:rPr lang="cs-CZ">
                <a:cs typeface="Calibri Light"/>
              </a:rPr>
              <a:t>NA vs. </a:t>
            </a:r>
            <a:r>
              <a:rPr lang="cs-CZ" err="1">
                <a:cs typeface="Calibri Light"/>
              </a:rPr>
              <a:t>proteins</a:t>
            </a:r>
            <a:endParaRPr lang="cs-CZ" err="1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0E014E7C-86AC-42C4-A902-799A744E9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057" y="1711787"/>
            <a:ext cx="4213637" cy="4351338"/>
          </a:xfrm>
        </p:spPr>
      </p:pic>
      <p:pic>
        <p:nvPicPr>
          <p:cNvPr id="3" name="Obrázek 3" descr="Obsah obrázku velké, auto, souprava, mnoho&#10;&#10;Popis vygenerovaný s velmi vysokou mírou spolehlivosti">
            <a:extLst>
              <a:ext uri="{FF2B5EF4-FFF2-40B4-BE49-F238E27FC236}">
                <a16:creationId xmlns:a16="http://schemas.microsoft.com/office/drawing/2014/main" id="{A6D95011-E0F7-496A-8E19-A1D544EE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685" y="290916"/>
            <a:ext cx="7672680" cy="61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2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 descr="Obsah obrázku hračka&#10;&#10;Popis vygenerovaný s velmi vysokou mírou spolehlivosti">
            <a:extLst>
              <a:ext uri="{FF2B5EF4-FFF2-40B4-BE49-F238E27FC236}">
                <a16:creationId xmlns:a16="http://schemas.microsoft.com/office/drawing/2014/main" id="{73596714-49E9-4D80-8961-502833E83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713" y="-425613"/>
            <a:ext cx="5203015" cy="3651517"/>
          </a:xfrm>
        </p:spPr>
      </p:pic>
      <p:pic>
        <p:nvPicPr>
          <p:cNvPr id="6" name="Obrázek 6" descr="Obsah obrázku hračka&#10;&#10;Popis vygenerovaný s velmi vysokou mírou spolehlivosti">
            <a:extLst>
              <a:ext uri="{FF2B5EF4-FFF2-40B4-BE49-F238E27FC236}">
                <a16:creationId xmlns:a16="http://schemas.microsoft.com/office/drawing/2014/main" id="{4F102FB7-CDFC-4C27-A2BF-72D555FFB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28" y="-84305"/>
            <a:ext cx="4372026" cy="3070122"/>
          </a:xfrm>
          <a:prstGeom prst="rect">
            <a:avLst/>
          </a:prstGeom>
        </p:spPr>
      </p:pic>
      <p:pic>
        <p:nvPicPr>
          <p:cNvPr id="15" name="Obrázek 15" descr="Obsah obrázku skupina, různé, hračka, letecká doprava&#10;&#10;Popis vygenerovaný s velmi vysokou mírou spolehlivosti">
            <a:extLst>
              <a:ext uri="{FF2B5EF4-FFF2-40B4-BE49-F238E27FC236}">
                <a16:creationId xmlns:a16="http://schemas.microsoft.com/office/drawing/2014/main" id="{56D55DC2-A2D3-43F6-8E2E-86EE3986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85" y="2688172"/>
            <a:ext cx="5443125" cy="4125140"/>
          </a:xfrm>
          <a:prstGeom prst="rect">
            <a:avLst/>
          </a:prstGeom>
        </p:spPr>
      </p:pic>
      <p:pic>
        <p:nvPicPr>
          <p:cNvPr id="19" name="Obrázek 19" descr="Obsah obrázku hračka, skupina, letecká doprava&#10;&#10;Popis vygenerovaný s velmi vysokou mírou spolehlivosti">
            <a:extLst>
              <a:ext uri="{FF2B5EF4-FFF2-40B4-BE49-F238E27FC236}">
                <a16:creationId xmlns:a16="http://schemas.microsoft.com/office/drawing/2014/main" id="{5A643F47-163D-4161-928F-EC048DF1A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772" y="2688390"/>
            <a:ext cx="5330456" cy="40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7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6F11004B-D523-4FED-8C9E-592C69EA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071" y="487435"/>
            <a:ext cx="7959969" cy="5675095"/>
          </a:xfrm>
          <a:prstGeom prst="rect">
            <a:avLst/>
          </a:prstGeom>
        </p:spPr>
      </p:pic>
      <p:pic>
        <p:nvPicPr>
          <p:cNvPr id="2" name="Obrázek 4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CFFEA224-09F0-4D02-98C5-FD3B82927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27" b="-392"/>
          <a:stretch/>
        </p:blipFill>
        <p:spPr>
          <a:xfrm>
            <a:off x="-1441937" y="-89026"/>
            <a:ext cx="6984749" cy="60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r>
              <a:rPr lang="en-US" dirty="0" smtClean="0">
                <a:cs typeface="Calibri Light"/>
              </a:rPr>
              <a:t>Driving forces for the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9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2B4A4-3DEB-44F8-B099-42B2497B6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8" y="4178"/>
            <a:ext cx="10515600" cy="1325563"/>
          </a:xfrm>
        </p:spPr>
        <p:txBody>
          <a:bodyPr/>
          <a:lstStyle/>
          <a:p>
            <a:pPr algn="just"/>
            <a:r>
              <a:rPr lang="en-US" dirty="0" smtClean="0">
                <a:ea typeface="+mj-lt"/>
                <a:cs typeface="+mj-lt"/>
              </a:rPr>
              <a:t>Diversity of protein-RNA binding strategies:</a:t>
            </a:r>
            <a:endParaRPr lang="en-US" dirty="0" smtClean="0">
              <a:cs typeface="Calibri Light"/>
            </a:endParaRPr>
          </a:p>
          <a:p>
            <a:r>
              <a:rPr lang="en-US" dirty="0" smtClean="0">
                <a:cs typeface="Calibri Light"/>
              </a:rPr>
              <a:t>RNA-binding domains</a:t>
            </a:r>
            <a:endParaRPr lang="en-US" dirty="0">
              <a:cs typeface="Calibri Light"/>
            </a:endParaRPr>
          </a:p>
        </p:txBody>
      </p:sp>
      <p:pic>
        <p:nvPicPr>
          <p:cNvPr id="3" name="Obrázek 3" descr="Obsah obrázku šle&#10;&#10;Popis vygenerovaný s velmi vysokou mírou spolehlivosti">
            <a:extLst>
              <a:ext uri="{FF2B5EF4-FFF2-40B4-BE49-F238E27FC236}">
                <a16:creationId xmlns:a16="http://schemas.microsoft.com/office/drawing/2014/main" id="{07F38CD7-B037-40D5-BCF1-B43785DE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796" y="4055176"/>
            <a:ext cx="3875128" cy="2687717"/>
          </a:xfrm>
          <a:prstGeom prst="rect">
            <a:avLst/>
          </a:prstGeom>
        </p:spPr>
      </p:pic>
      <p:pic>
        <p:nvPicPr>
          <p:cNvPr id="5" name="Obrázek 5" descr="Obsah obrázku text, mapa&#10;&#10;Popis vygenerovaný s velmi vysokou mírou spolehlivosti">
            <a:extLst>
              <a:ext uri="{FF2B5EF4-FFF2-40B4-BE49-F238E27FC236}">
                <a16:creationId xmlns:a16="http://schemas.microsoft.com/office/drawing/2014/main" id="{801558FD-1ECC-4279-BE2D-8F60684F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05" y="1550346"/>
            <a:ext cx="3420533" cy="2373055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7A85B88B-261D-4644-9034-63F59F219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041" y="3723581"/>
            <a:ext cx="4333257" cy="3013171"/>
          </a:xfrm>
          <a:prstGeom prst="rect">
            <a:avLst/>
          </a:prstGeom>
        </p:spPr>
      </p:pic>
      <p:pic>
        <p:nvPicPr>
          <p:cNvPr id="9" name="Obrázek 9" descr="Obsah obrázku jídlo, šle&#10;&#10;Popis vygenerovaný s velmi vysokou mírou spolehlivosti">
            <a:extLst>
              <a:ext uri="{FF2B5EF4-FFF2-40B4-BE49-F238E27FC236}">
                <a16:creationId xmlns:a16="http://schemas.microsoft.com/office/drawing/2014/main" id="{D3ADC7AC-DB6C-4AE7-9DAD-8CEF1A3B7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971" y="1534900"/>
            <a:ext cx="4061580" cy="2820579"/>
          </a:xfrm>
          <a:prstGeom prst="rect">
            <a:avLst/>
          </a:prstGeom>
        </p:spPr>
      </p:pic>
      <p:pic>
        <p:nvPicPr>
          <p:cNvPr id="11" name="Obrázek 11" descr="Obsah obrázku šle&#10;&#10;Popis vygenerovaný s velmi vysokou mírou spolehlivosti">
            <a:extLst>
              <a:ext uri="{FF2B5EF4-FFF2-40B4-BE49-F238E27FC236}">
                <a16:creationId xmlns:a16="http://schemas.microsoft.com/office/drawing/2014/main" id="{77B48C16-68C6-4B23-B4D6-BA20FE032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4647" y="1619568"/>
            <a:ext cx="3444723" cy="2385150"/>
          </a:xfrm>
          <a:prstGeom prst="rect">
            <a:avLst/>
          </a:prstGeom>
        </p:spPr>
      </p:pic>
      <p:pic>
        <p:nvPicPr>
          <p:cNvPr id="13" name="Obrázek 13" descr="Obsah obrázku mapa, text&#10;&#10;Popis vygenerovaný s velmi vysokou mírou spolehlivosti">
            <a:extLst>
              <a:ext uri="{FF2B5EF4-FFF2-40B4-BE49-F238E27FC236}">
                <a16:creationId xmlns:a16="http://schemas.microsoft.com/office/drawing/2014/main" id="{B35D0F52-C7B8-465E-A943-6CA0555D4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9090" y="3762284"/>
            <a:ext cx="4218819" cy="2929436"/>
          </a:xfrm>
          <a:prstGeom prst="rect">
            <a:avLst/>
          </a:prstGeom>
        </p:spPr>
      </p:pic>
      <p:pic>
        <p:nvPicPr>
          <p:cNvPr id="15" name="Obrázek 15">
            <a:extLst>
              <a:ext uri="{FF2B5EF4-FFF2-40B4-BE49-F238E27FC236}">
                <a16:creationId xmlns:a16="http://schemas.microsoft.com/office/drawing/2014/main" id="{03440F49-730C-44B2-B603-72CAD87EE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40000">
            <a:off x="5049856" y="3888634"/>
            <a:ext cx="4339770" cy="3014101"/>
          </a:xfrm>
          <a:prstGeom prst="rect">
            <a:avLst/>
          </a:prstGeom>
        </p:spPr>
      </p:pic>
      <p:pic>
        <p:nvPicPr>
          <p:cNvPr id="17" name="Obrázek 17" descr="Obsah obrázku mapa, text&#10;&#10;Popis vygenerovaný s velmi vysokou mírou spolehlivosti">
            <a:extLst>
              <a:ext uri="{FF2B5EF4-FFF2-40B4-BE49-F238E27FC236}">
                <a16:creationId xmlns:a16="http://schemas.microsoft.com/office/drawing/2014/main" id="{ECFA7FD3-9E18-4337-A1C4-5D27FB566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5608" y="1546418"/>
            <a:ext cx="3964819" cy="28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26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Širokoúhlá obrazovka</PresentationFormat>
  <Paragraphs>64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systému Office</vt:lpstr>
      <vt:lpstr>Prezentace aplikace PowerPoint</vt:lpstr>
      <vt:lpstr>Prezentace aplikace PowerPoint</vt:lpstr>
      <vt:lpstr>How do they interact?</vt:lpstr>
      <vt:lpstr>NA vs. proteins</vt:lpstr>
      <vt:lpstr>NA vs. proteins</vt:lpstr>
      <vt:lpstr>Prezentace aplikace PowerPoint</vt:lpstr>
      <vt:lpstr>Prezentace aplikace PowerPoint</vt:lpstr>
      <vt:lpstr>Driving forces for the interaction</vt:lpstr>
      <vt:lpstr>Diversity of protein-RNA binding strategies: RNA-binding domains</vt:lpstr>
      <vt:lpstr>Diversity of protein-RNA binding strategies: RNA-binding domains</vt:lpstr>
      <vt:lpstr>Diversity of protein-RNA binding strategies: RNA-binding domains</vt:lpstr>
      <vt:lpstr>Diversity of protein-RNA binding strategies: RNA-binding IDRs</vt:lpstr>
      <vt:lpstr>Diversity of protein-RNA binding strategies: RNA-binding IDRs</vt:lpstr>
      <vt:lpstr>Modularity of RNA-binding proteins </vt:lpstr>
      <vt:lpstr>Linkers </vt:lpstr>
      <vt:lpstr>Modularity</vt:lpstr>
      <vt:lpstr>Homomultimers – reading of repetitive motifs</vt:lpstr>
      <vt:lpstr>Prezentace aplikace PowerPoint</vt:lpstr>
      <vt:lpstr>Large RNPs</vt:lpstr>
      <vt:lpstr>Dynamics of RNA-protein binding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revision>259</cp:revision>
  <dcterms:created xsi:type="dcterms:W3CDTF">2019-11-01T12:36:40Z</dcterms:created>
  <dcterms:modified xsi:type="dcterms:W3CDTF">2019-12-20T15:30:11Z</dcterms:modified>
</cp:coreProperties>
</file>