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/>
    <p:restoredTop sz="94719"/>
  </p:normalViewPr>
  <p:slideViewPr>
    <p:cSldViewPr>
      <p:cViewPr varScale="1">
        <p:scale>
          <a:sx n="50" d="100"/>
          <a:sy n="50" d="100"/>
        </p:scale>
        <p:origin x="-57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2856A-7D55-4875-9395-172E4A479D1D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C498C-D600-4A69-AFBE-5247BAF8B7F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1200" b="1" dirty="0" smtClean="0">
                <a:latin typeface="Times New Roman" pitchFamily="18" charset="0"/>
                <a:cs typeface="Times New Roman" pitchFamily="18" charset="0"/>
              </a:rPr>
              <a:t>Citace</a:t>
            </a:r>
            <a:r>
              <a:rPr lang="cs-CZ" sz="1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cs-CZ" sz="1200" b="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První pomoc, nedatováno. In: </a:t>
            </a:r>
            <a:r>
              <a:rPr lang="cs-CZ" sz="1200" b="0" i="1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Vitalus</a:t>
            </a:r>
            <a:r>
              <a:rPr lang="cs-CZ" sz="1200" b="0" i="1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: Kurz první pomoci zážitkem</a:t>
            </a:r>
            <a:r>
              <a:rPr lang="cs-CZ" sz="1200" b="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 [online]. </a:t>
            </a:r>
            <a:r>
              <a:rPr lang="cs-CZ" sz="1200" b="0" i="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Klecany</a:t>
            </a:r>
            <a:r>
              <a:rPr lang="cs-CZ" sz="1200" b="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r>
              <a:rPr lang="cs-CZ" sz="1200" b="0" i="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vitalus</a:t>
            </a:r>
            <a:r>
              <a:rPr lang="cs-CZ" sz="1200" b="0" i="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[cit. 2020-12-29]. Dostupné z: http://vitalus.cz/</a:t>
            </a:r>
            <a:endParaRPr lang="cs-CZ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C498C-D600-4A69-AFBE-5247BAF8B7F3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 noProof="0"/>
              <a:t>Kliknutím můžete upravit styl předlohy.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932171" y="4314328"/>
            <a:ext cx="2183130" cy="374642"/>
          </a:xfrm>
        </p:spPr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028700" y="4323848"/>
            <a:ext cx="4800600" cy="365125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057900" y="1430869"/>
            <a:ext cx="2057400" cy="365125"/>
          </a:xfrm>
        </p:spPr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46445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65859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4352" y="753536"/>
            <a:ext cx="81152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68350" y="3641726"/>
            <a:ext cx="786765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860839" y="381003"/>
            <a:ext cx="2183130" cy="365125"/>
          </a:xfrm>
        </p:spPr>
        <p:txBody>
          <a:bodyPr rtlCol="0"/>
          <a:lstStyle>
            <a:lvl1pPr algn="r">
              <a:defRPr/>
            </a:lvl1pPr>
          </a:lstStyle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14351" y="381004"/>
            <a:ext cx="5243619" cy="364065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146840" y="381003"/>
            <a:ext cx="482811" cy="365125"/>
          </a:xfrm>
        </p:spPr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2491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14350" y="2194562"/>
            <a:ext cx="4000500" cy="4024125"/>
          </a:xfrm>
        </p:spPr>
        <p:txBody>
          <a:bodyPr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2194562"/>
            <a:ext cx="4000500" cy="4024125"/>
          </a:xfrm>
        </p:spPr>
        <p:txBody>
          <a:bodyPr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73961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457950" cy="1295400"/>
          </a:xfrm>
        </p:spPr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8" y="2183802"/>
            <a:ext cx="3809993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4352" y="3132669"/>
            <a:ext cx="3983831" cy="3086019"/>
          </a:xfrm>
        </p:spPr>
        <p:txBody>
          <a:bodyPr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800600" y="2183802"/>
            <a:ext cx="382905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3132669"/>
            <a:ext cx="4000500" cy="3086019"/>
          </a:xfrm>
        </p:spPr>
        <p:txBody>
          <a:bodyPr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9947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3887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5804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30861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6686" y="746762"/>
            <a:ext cx="4882964" cy="5471925"/>
          </a:xfrm>
        </p:spPr>
        <p:txBody>
          <a:bodyPr rtlCol="0" anchor="ctr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14350" y="3124202"/>
            <a:ext cx="30861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2882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515493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/>
          </p:nvPr>
        </p:nvSpPr>
        <p:spPr>
          <a:xfrm>
            <a:off x="5895928" y="751244"/>
            <a:ext cx="273372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14350" y="3124202"/>
            <a:ext cx="515493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440526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4333" y="4697363"/>
            <a:ext cx="8116526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/>
          </p:nvPr>
        </p:nvSpPr>
        <p:spPr>
          <a:xfrm>
            <a:off x="511295" y="941442"/>
            <a:ext cx="811638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14350" y="5516718"/>
            <a:ext cx="81153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6039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dpis a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4350" y="753535"/>
            <a:ext cx="81153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68350" y="3649135"/>
            <a:ext cx="7597887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860839" y="381003"/>
            <a:ext cx="2183130" cy="365125"/>
          </a:xfrm>
        </p:spPr>
        <p:txBody>
          <a:bodyPr rtlCol="0"/>
          <a:lstStyle>
            <a:lvl1pPr algn="r">
              <a:defRPr/>
            </a:lvl1pPr>
          </a:lstStyle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>
          <a:xfrm>
            <a:off x="514351" y="379944"/>
            <a:ext cx="5243619" cy="365125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146840" y="381003"/>
            <a:ext cx="482811" cy="365125"/>
          </a:xfrm>
        </p:spPr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9083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604495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12" name="Zástupný symbol pro text 3"/>
          <p:cNvSpPr>
            <a:spLocks noGrp="1"/>
          </p:cNvSpPr>
          <p:nvPr>
            <p:ph type="body" sz="half" idx="13"/>
          </p:nvPr>
        </p:nvSpPr>
        <p:spPr>
          <a:xfrm>
            <a:off x="977899" y="3365559"/>
            <a:ext cx="7194552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68351" y="3959865"/>
            <a:ext cx="7613650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860839" y="381003"/>
            <a:ext cx="2183130" cy="365125"/>
          </a:xfrm>
        </p:spPr>
        <p:txBody>
          <a:bodyPr rtlCol="0"/>
          <a:lstStyle>
            <a:lvl1pPr algn="r">
              <a:defRPr/>
            </a:lvl1pPr>
          </a:lstStyle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>
          <a:xfrm>
            <a:off x="514351" y="379944"/>
            <a:ext cx="5243619" cy="365125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146840" y="381003"/>
            <a:ext cx="482811" cy="365125"/>
          </a:xfrm>
        </p:spPr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Textové pole 8"/>
          <p:cNvSpPr txBox="1"/>
          <p:nvPr/>
        </p:nvSpPr>
        <p:spPr>
          <a:xfrm>
            <a:off x="357188" y="9334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cs-CZ" sz="8000" noProof="0" dirty="0">
                <a:solidFill>
                  <a:schemeClr val="tx1"/>
                </a:solidFill>
                <a:effectLst/>
              </a:rPr>
              <a:t>„</a:t>
            </a:r>
          </a:p>
        </p:txBody>
      </p:sp>
      <p:sp>
        <p:nvSpPr>
          <p:cNvPr id="10" name="Textové pole 9"/>
          <p:cNvSpPr txBox="1"/>
          <p:nvPr/>
        </p:nvSpPr>
        <p:spPr>
          <a:xfrm>
            <a:off x="8238173" y="270129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cs-CZ" sz="80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xmlns="" val="2156056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8372" y="1124704"/>
            <a:ext cx="7609640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68351" y="3648318"/>
            <a:ext cx="7608491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860839" y="378886"/>
            <a:ext cx="2183130" cy="365125"/>
          </a:xfrm>
        </p:spPr>
        <p:txBody>
          <a:bodyPr rtlCol="0"/>
          <a:lstStyle>
            <a:lvl1pPr algn="r">
              <a:defRPr/>
            </a:lvl1pPr>
          </a:lstStyle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>
          <a:xfrm>
            <a:off x="514351" y="378886"/>
            <a:ext cx="5243619" cy="365125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146840" y="381003"/>
            <a:ext cx="482811" cy="365125"/>
          </a:xfrm>
        </p:spPr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80245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1"/>
          <p:cNvSpPr>
            <a:spLocks noGrp="1"/>
          </p:cNvSpPr>
          <p:nvPr>
            <p:ph type="title"/>
          </p:nvPr>
        </p:nvSpPr>
        <p:spPr>
          <a:xfrm>
            <a:off x="2171702" y="762002"/>
            <a:ext cx="6457949" cy="1303867"/>
          </a:xfrm>
        </p:spPr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7" name="Zástupný symbol pro text 2"/>
          <p:cNvSpPr>
            <a:spLocks noGrp="1"/>
          </p:cNvSpPr>
          <p:nvPr>
            <p:ph type="body" idx="1"/>
          </p:nvPr>
        </p:nvSpPr>
        <p:spPr>
          <a:xfrm>
            <a:off x="514350" y="2202080"/>
            <a:ext cx="2592324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8" name="Zástupný symbol pro text 3"/>
          <p:cNvSpPr>
            <a:spLocks noGrp="1"/>
          </p:cNvSpPr>
          <p:nvPr>
            <p:ph type="body" sz="half" idx="15"/>
          </p:nvPr>
        </p:nvSpPr>
        <p:spPr>
          <a:xfrm>
            <a:off x="514349" y="2904565"/>
            <a:ext cx="2592324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276600" y="2201333"/>
            <a:ext cx="2592324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16"/>
          </p:nvPr>
        </p:nvSpPr>
        <p:spPr>
          <a:xfrm>
            <a:off x="3275144" y="2904067"/>
            <a:ext cx="2592324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1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6038850" y="2192866"/>
            <a:ext cx="2592324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2" name="Zástupný symbol pro text 3"/>
          <p:cNvSpPr>
            <a:spLocks noGrp="1"/>
          </p:cNvSpPr>
          <p:nvPr>
            <p:ph type="body" sz="half" idx="17"/>
          </p:nvPr>
        </p:nvSpPr>
        <p:spPr>
          <a:xfrm>
            <a:off x="6038851" y="2904565"/>
            <a:ext cx="2592324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28061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457949" cy="1295400"/>
          </a:xfrm>
        </p:spPr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19" name="Zástupný symbol pro text 2"/>
          <p:cNvSpPr>
            <a:spLocks noGrp="1"/>
          </p:cNvSpPr>
          <p:nvPr>
            <p:ph type="body" idx="1"/>
          </p:nvPr>
        </p:nvSpPr>
        <p:spPr>
          <a:xfrm>
            <a:off x="516464" y="4191003"/>
            <a:ext cx="2588687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20" name="Zástupný symbol obrázku 2"/>
          <p:cNvSpPr>
            <a:spLocks noGrp="1" noChangeAspect="1"/>
          </p:cNvSpPr>
          <p:nvPr>
            <p:ph type="pic" idx="15"/>
          </p:nvPr>
        </p:nvSpPr>
        <p:spPr>
          <a:xfrm>
            <a:off x="516464" y="2362200"/>
            <a:ext cx="258868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21" name="Zástupný symbol pro text 3"/>
          <p:cNvSpPr>
            <a:spLocks noGrp="1"/>
          </p:cNvSpPr>
          <p:nvPr>
            <p:ph type="body" sz="half" idx="18"/>
          </p:nvPr>
        </p:nvSpPr>
        <p:spPr>
          <a:xfrm>
            <a:off x="516464" y="4873767"/>
            <a:ext cx="2588687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22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280699" y="4191003"/>
            <a:ext cx="2586701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23" name="Zástupný symbol obrázku 2"/>
          <p:cNvSpPr>
            <a:spLocks noGrp="1" noChangeAspect="1"/>
          </p:cNvSpPr>
          <p:nvPr>
            <p:ph type="pic" idx="21"/>
          </p:nvPr>
        </p:nvSpPr>
        <p:spPr>
          <a:xfrm>
            <a:off x="3280697" y="2362200"/>
            <a:ext cx="258670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24" name="Zástupný symbol pro text 3"/>
          <p:cNvSpPr>
            <a:spLocks noGrp="1"/>
          </p:cNvSpPr>
          <p:nvPr>
            <p:ph type="body" sz="half" idx="19"/>
          </p:nvPr>
        </p:nvSpPr>
        <p:spPr>
          <a:xfrm>
            <a:off x="3280700" y="4873766"/>
            <a:ext cx="2586701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25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6037299" y="4191003"/>
            <a:ext cx="259235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26" name="Zástupný symbol obrázku 2"/>
          <p:cNvSpPr>
            <a:spLocks noGrp="1" noChangeAspect="1"/>
          </p:cNvSpPr>
          <p:nvPr>
            <p:ph type="pic" idx="22"/>
          </p:nvPr>
        </p:nvSpPr>
        <p:spPr>
          <a:xfrm>
            <a:off x="6037392" y="2362200"/>
            <a:ext cx="258590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27" name="Zástupný symbol pro text 3"/>
          <p:cNvSpPr>
            <a:spLocks noGrp="1"/>
          </p:cNvSpPr>
          <p:nvPr>
            <p:ph type="body" sz="half" idx="20"/>
          </p:nvPr>
        </p:nvSpPr>
        <p:spPr>
          <a:xfrm>
            <a:off x="6037299" y="4873764"/>
            <a:ext cx="2589334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88254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14350" y="2194562"/>
            <a:ext cx="8115300" cy="4024125"/>
          </a:xfrm>
        </p:spPr>
        <p:txBody>
          <a:bodyPr vert="eaVert"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03653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086600" y="745069"/>
            <a:ext cx="154305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68351" y="745070"/>
            <a:ext cx="6153151" cy="3903133"/>
          </a:xfrm>
        </p:spPr>
        <p:txBody>
          <a:bodyPr vert="eaVert"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860839" y="379944"/>
            <a:ext cx="2183130" cy="365125"/>
          </a:xfrm>
        </p:spPr>
        <p:txBody>
          <a:bodyPr rtlCol="0"/>
          <a:lstStyle>
            <a:lvl1pPr algn="r">
              <a:defRPr/>
            </a:lvl1pPr>
          </a:lstStyle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14351" y="381003"/>
            <a:ext cx="5243619" cy="365125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146840" y="381003"/>
            <a:ext cx="482811" cy="365125"/>
          </a:xfrm>
        </p:spPr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2727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2" name="Zástupný nadpis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s-CZ" noProof="0" dirty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14350" y="2194563"/>
            <a:ext cx="81153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 dirty="0"/>
              <a:t>Kliknutím můžete upravit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446520" y="6356353"/>
            <a:ext cx="218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29.12.2020</a:t>
            </a:fld>
            <a:endParaRPr lang="cs-CZ"/>
          </a:p>
        </p:txBody>
      </p:sp>
      <p:sp>
        <p:nvSpPr>
          <p:cNvPr id="5" name="Zástupné zápatí 4"/>
          <p:cNvSpPr>
            <a:spLocks noGrp="1"/>
          </p:cNvSpPr>
          <p:nvPr>
            <p:ph type="ftr" sz="quarter" idx="3"/>
          </p:nvPr>
        </p:nvSpPr>
        <p:spPr>
          <a:xfrm>
            <a:off x="514350" y="6355848"/>
            <a:ext cx="5829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72250" y="38100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608599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oKzsUJAGEuc&amp;feature=share&amp;fbclid=IwAR0r6AD6AlLJDY_WpmOUgjeCgZsrAUtyEIZ4KEy7RgtOiKvQXLuaugZkhLw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9FFE12B-D977-F448-B49A-5D1BA67A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2" y="753536"/>
            <a:ext cx="8115299" cy="2801935"/>
          </a:xfrm>
        </p:spPr>
        <p:txBody>
          <a:bodyPr anchor="b">
            <a:normAutofit/>
          </a:bodyPr>
          <a:lstStyle/>
          <a:p>
            <a:r>
              <a:rPr lang="cs-CZ" sz="5400" dirty="0" smtClean="0">
                <a:latin typeface="Palatino Linotype" pitchFamily="18" charset="0"/>
              </a:rPr>
              <a:t>7. Vyučovací hodina</a:t>
            </a:r>
            <a:endParaRPr lang="cs-CZ" dirty="0">
              <a:latin typeface="Palatino Linotype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DDFDD2D4-6D1F-4E9E-A477-E22200EF5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350" y="3641726"/>
            <a:ext cx="7867650" cy="955675"/>
          </a:xfrm>
        </p:spPr>
        <p:txBody>
          <a:bodyPr/>
          <a:lstStyle/>
          <a:p>
            <a:r>
              <a:rPr lang="cs-CZ" dirty="0" smtClean="0">
                <a:solidFill>
                  <a:schemeClr val="tx2">
                    <a:lumMod val="50000"/>
                  </a:schemeClr>
                </a:solidFill>
              </a:rPr>
              <a:t>Vypracovala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cs-CZ" dirty="0" smtClean="0">
                <a:solidFill>
                  <a:schemeClr val="tx2">
                    <a:lumMod val="50000"/>
                  </a:schemeClr>
                </a:solidFill>
              </a:rPr>
              <a:t>Bc. Markéta Mertová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DDFDD2D4-6D1F-4E9E-A477-E22200EF5D43}"/>
              </a:ext>
            </a:extLst>
          </p:cNvPr>
          <p:cNvSpPr txBox="1">
            <a:spLocks/>
          </p:cNvSpPr>
          <p:nvPr/>
        </p:nvSpPr>
        <p:spPr>
          <a:xfrm>
            <a:off x="875084" y="428605"/>
            <a:ext cx="7867650" cy="955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Ochrana</a:t>
            </a:r>
            <a:r>
              <a:rPr kumimoji="0" lang="cs-CZ" sz="24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člověka za mimořádných událostí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17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1D751AF-2684-A741-A8B9-9ED88E1BA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Zásah elektrickým proudem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4350" y="2194563"/>
            <a:ext cx="8115300" cy="430627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cs-CZ" sz="2400" dirty="0" smtClean="0">
                <a:latin typeface="+mj-lt"/>
              </a:rPr>
              <a:t> Elektrické napětí → vysoké </a:t>
            </a:r>
            <a:r>
              <a:rPr lang="cs-CZ" sz="2400" i="1" dirty="0" smtClean="0">
                <a:latin typeface="+mj-lt"/>
              </a:rPr>
              <a:t>x </a:t>
            </a:r>
            <a:r>
              <a:rPr lang="cs-CZ" sz="2400" dirty="0" smtClean="0">
                <a:latin typeface="+mj-lt"/>
              </a:rPr>
              <a:t>nízké</a:t>
            </a:r>
          </a:p>
          <a:p>
            <a:pPr>
              <a:buFont typeface="Wingdings" pitchFamily="2" charset="2"/>
              <a:buChar char="Ø"/>
            </a:pPr>
            <a:endParaRPr lang="cs-CZ" sz="20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cs-CZ" sz="2400" dirty="0" smtClean="0">
                <a:latin typeface="+mj-lt"/>
              </a:rPr>
              <a:t> Elektrický oblouk</a:t>
            </a:r>
          </a:p>
          <a:p>
            <a:pPr>
              <a:buFont typeface="Wingdings" pitchFamily="2" charset="2"/>
              <a:buChar char="Ø"/>
            </a:pPr>
            <a:endParaRPr lang="cs-CZ" sz="20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cs-CZ" sz="2400" dirty="0" smtClean="0">
                <a:latin typeface="+mj-lt"/>
              </a:rPr>
              <a:t> Úrazy způsobené zásahem elektrickým proudem </a:t>
            </a:r>
            <a:r>
              <a:rPr lang="cs-CZ" sz="2400" dirty="0" smtClean="0">
                <a:latin typeface="Book Antiqua"/>
              </a:rPr>
              <a:t>→</a:t>
            </a:r>
            <a:r>
              <a:rPr lang="cs-CZ" sz="2400" dirty="0" smtClean="0">
                <a:latin typeface="+mj-lt"/>
              </a:rPr>
              <a:t> </a:t>
            </a:r>
          </a:p>
          <a:p>
            <a:pPr>
              <a:buNone/>
            </a:pPr>
            <a:r>
              <a:rPr lang="cs-CZ" sz="2400" dirty="0" smtClean="0">
                <a:latin typeface="+mj-lt"/>
              </a:rPr>
              <a:t>	</a:t>
            </a:r>
            <a:r>
              <a:rPr lang="cs-CZ" sz="2400" b="1" dirty="0" smtClean="0">
                <a:latin typeface="+mj-lt"/>
              </a:rPr>
              <a:t>3</a:t>
            </a:r>
            <a:r>
              <a:rPr lang="cs-CZ" sz="2400" dirty="0" smtClean="0">
                <a:latin typeface="+mj-lt"/>
              </a:rPr>
              <a:t> </a:t>
            </a:r>
            <a:r>
              <a:rPr lang="cs-CZ" sz="2400" b="1" dirty="0" smtClean="0">
                <a:latin typeface="+mj-lt"/>
              </a:rPr>
              <a:t>typy poranění:</a:t>
            </a:r>
          </a:p>
          <a:p>
            <a:pPr lvl="1"/>
            <a:r>
              <a:rPr lang="cs-CZ" sz="2200" dirty="0" smtClean="0">
                <a:latin typeface="+mj-lt"/>
              </a:rPr>
              <a:t>Elektrická</a:t>
            </a:r>
          </a:p>
          <a:p>
            <a:pPr lvl="1"/>
            <a:r>
              <a:rPr lang="cs-CZ" sz="2200" dirty="0" smtClean="0">
                <a:latin typeface="+mj-lt"/>
              </a:rPr>
              <a:t>Tepelná</a:t>
            </a:r>
          </a:p>
          <a:p>
            <a:pPr lvl="1"/>
            <a:r>
              <a:rPr lang="cs-CZ" sz="2200" dirty="0" smtClean="0">
                <a:latin typeface="+mj-lt"/>
              </a:rPr>
              <a:t>Mechanická</a:t>
            </a:r>
          </a:p>
        </p:txBody>
      </p:sp>
    </p:spTree>
    <p:extLst>
      <p:ext uri="{BB962C8B-B14F-4D97-AF65-F5344CB8AC3E}">
        <p14:creationId xmlns:p14="http://schemas.microsoft.com/office/powerpoint/2010/main" xmlns="" val="58099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Zásah elektrickým proudem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sz="2400" b="1" dirty="0" smtClean="0">
                <a:latin typeface="+mj-lt"/>
              </a:rPr>
              <a:t> Rozsah následků závisí na:</a:t>
            </a:r>
          </a:p>
          <a:p>
            <a:pPr lvl="1"/>
            <a:r>
              <a:rPr lang="cs-CZ" sz="2200" dirty="0" smtClean="0">
                <a:latin typeface="+mj-lt"/>
              </a:rPr>
              <a:t>Intenzitě elektrického proudu</a:t>
            </a:r>
          </a:p>
          <a:p>
            <a:pPr lvl="1"/>
            <a:r>
              <a:rPr lang="cs-CZ" sz="2200" dirty="0" smtClean="0">
                <a:latin typeface="+mj-lt"/>
              </a:rPr>
              <a:t>Době působení </a:t>
            </a:r>
            <a:r>
              <a:rPr lang="cs-CZ" sz="2200" dirty="0" smtClean="0"/>
              <a:t>elektrického proudu </a:t>
            </a:r>
            <a:r>
              <a:rPr lang="cs-CZ" sz="2200" dirty="0" smtClean="0">
                <a:latin typeface="+mj-lt"/>
              </a:rPr>
              <a:t>na člověka</a:t>
            </a:r>
          </a:p>
          <a:p>
            <a:pPr lvl="1"/>
            <a:r>
              <a:rPr lang="cs-CZ" sz="2200" dirty="0" smtClean="0">
                <a:latin typeface="+mj-lt"/>
              </a:rPr>
              <a:t>Cestě elektrického proudu lidským tělem</a:t>
            </a:r>
          </a:p>
          <a:p>
            <a:pPr lvl="1"/>
            <a:r>
              <a:rPr lang="cs-CZ" sz="2200" dirty="0" smtClean="0">
                <a:latin typeface="+mj-lt"/>
              </a:rPr>
              <a:t>Odporu kůže v místě vstupu elektrického proudu do těla (vlhkost)</a:t>
            </a:r>
          </a:p>
          <a:p>
            <a:pPr lvl="1"/>
            <a:r>
              <a:rPr lang="cs-CZ" sz="2200" dirty="0" smtClean="0">
                <a:latin typeface="+mj-lt"/>
              </a:rPr>
              <a:t>Charakteristice elektrického proudu – stejnosměrný proud </a:t>
            </a:r>
            <a:r>
              <a:rPr lang="cs-CZ" sz="2200" i="1" dirty="0" smtClean="0">
                <a:latin typeface="+mj-lt"/>
              </a:rPr>
              <a:t>x</a:t>
            </a:r>
            <a:r>
              <a:rPr lang="cs-CZ" sz="2200" dirty="0" smtClean="0">
                <a:latin typeface="+mj-lt"/>
              </a:rPr>
              <a:t> proud střídavý</a:t>
            </a:r>
          </a:p>
          <a:p>
            <a:pPr lvl="1"/>
            <a:r>
              <a:rPr lang="cs-CZ" sz="2200" dirty="0" smtClean="0">
                <a:latin typeface="+mj-lt"/>
              </a:rPr>
              <a:t>Zdravotním stavu před úrazem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Zásah elektrickým proudem vysokého napětí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4350" y="2194563"/>
            <a:ext cx="8115300" cy="430627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cs-CZ" sz="2400" dirty="0" smtClean="0">
                <a:latin typeface="+mj-lt"/>
              </a:rPr>
              <a:t> Stožáry a dráty elektrického vedení, elektrické lokomotivy apod.</a:t>
            </a:r>
          </a:p>
          <a:p>
            <a:pPr>
              <a:buFont typeface="Wingdings" pitchFamily="2" charset="2"/>
              <a:buChar char="Ø"/>
            </a:pPr>
            <a:r>
              <a:rPr lang="cs-CZ" sz="2400" dirty="0" smtClean="0">
                <a:latin typeface="+mj-lt"/>
              </a:rPr>
              <a:t> Proud vysokého napětí → </a:t>
            </a:r>
            <a:r>
              <a:rPr lang="cs-CZ" sz="2400" b="1" dirty="0" smtClean="0">
                <a:latin typeface="+mj-lt"/>
              </a:rPr>
              <a:t>nad 1 000 V</a:t>
            </a:r>
          </a:p>
          <a:p>
            <a:pPr>
              <a:buFont typeface="Wingdings" pitchFamily="2" charset="2"/>
              <a:buChar char="Ø"/>
            </a:pPr>
            <a:r>
              <a:rPr lang="cs-CZ" sz="2400" dirty="0" smtClean="0">
                <a:latin typeface="+mj-lt"/>
              </a:rPr>
              <a:t> 30 % úrazů proudem vysokého napětí → smrtelné následky</a:t>
            </a:r>
          </a:p>
          <a:p>
            <a:pPr>
              <a:buFont typeface="Wingdings" pitchFamily="2" charset="2"/>
              <a:buChar char="Ø"/>
            </a:pPr>
            <a:r>
              <a:rPr lang="cs-CZ" sz="2400" b="1" dirty="0" smtClean="0">
                <a:latin typeface="+mj-lt"/>
              </a:rPr>
              <a:t> Bezprostřední projevy úrazu proudem vysokého napětí:</a:t>
            </a:r>
          </a:p>
          <a:p>
            <a:pPr lvl="1"/>
            <a:r>
              <a:rPr lang="cs-CZ" sz="2200" dirty="0" smtClean="0">
                <a:latin typeface="+mj-lt"/>
              </a:rPr>
              <a:t>Rozsáhlé popáleniny</a:t>
            </a:r>
          </a:p>
          <a:p>
            <a:pPr lvl="1"/>
            <a:r>
              <a:rPr lang="cs-CZ" sz="2200" dirty="0" smtClean="0">
                <a:latin typeface="+mj-lt"/>
              </a:rPr>
              <a:t>Poruchy vědomí až bezvědomí</a:t>
            </a:r>
          </a:p>
          <a:p>
            <a:pPr lvl="1"/>
            <a:r>
              <a:rPr lang="cs-CZ" sz="2200" dirty="0" smtClean="0">
                <a:latin typeface="+mj-lt"/>
              </a:rPr>
              <a:t>Poruchy srdečního rytmu</a:t>
            </a:r>
          </a:p>
          <a:p>
            <a:pPr lvl="1"/>
            <a:r>
              <a:rPr lang="cs-CZ" sz="2200" dirty="0" smtClean="0">
                <a:latin typeface="+mj-lt"/>
              </a:rPr>
              <a:t>Svalové křeče</a:t>
            </a:r>
            <a:endParaRPr lang="cs-CZ" sz="2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Zásah elektrickým proudem vysokého napětí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sz="2400" b="1" dirty="0" smtClean="0"/>
              <a:t> První pomoc</a:t>
            </a:r>
          </a:p>
          <a:p>
            <a:pPr lvl="1">
              <a:buNone/>
            </a:pPr>
            <a:r>
              <a:rPr lang="cs-CZ" sz="2200" b="1" i="1" dirty="0" smtClean="0"/>
              <a:t>	Riziko obloukového výboje! </a:t>
            </a:r>
            <a:r>
              <a:rPr lang="cs-CZ" sz="2200" i="1" dirty="0" smtClean="0"/>
              <a:t>Až 20 metrů!</a:t>
            </a:r>
            <a:endParaRPr lang="cs-CZ" sz="2200" b="1" i="1" dirty="0" smtClean="0"/>
          </a:p>
          <a:p>
            <a:pPr lvl="1"/>
            <a:r>
              <a:rPr lang="cs-CZ" sz="2200" dirty="0" smtClean="0"/>
              <a:t>Vlastní bezpečí</a:t>
            </a:r>
          </a:p>
          <a:p>
            <a:pPr lvl="1"/>
            <a:r>
              <a:rPr lang="cs-CZ" sz="2200" dirty="0" smtClean="0">
                <a:latin typeface="+mj-lt"/>
              </a:rPr>
              <a:t>Odpojení od elektrického proudu</a:t>
            </a:r>
          </a:p>
          <a:p>
            <a:pPr lvl="1"/>
            <a:r>
              <a:rPr lang="cs-CZ" sz="2200" dirty="0" smtClean="0">
                <a:latin typeface="+mj-lt"/>
              </a:rPr>
              <a:t>Tísňové volání: 155, 150</a:t>
            </a:r>
          </a:p>
          <a:p>
            <a:pPr lvl="1"/>
            <a:r>
              <a:rPr lang="cs-CZ" sz="2200" dirty="0" smtClean="0">
                <a:latin typeface="+mj-lt"/>
              </a:rPr>
              <a:t>Kontrola stavu zraněného</a:t>
            </a:r>
          </a:p>
          <a:p>
            <a:pPr lvl="1"/>
            <a:r>
              <a:rPr lang="cs-CZ" sz="2200" dirty="0" smtClean="0">
                <a:latin typeface="+mj-lt"/>
              </a:rPr>
              <a:t>Zástava masivního krvácení</a:t>
            </a:r>
          </a:p>
          <a:p>
            <a:pPr lvl="1"/>
            <a:r>
              <a:rPr lang="cs-CZ" sz="2200" dirty="0" smtClean="0">
                <a:latin typeface="+mj-lt"/>
              </a:rPr>
              <a:t>Resuscitace</a:t>
            </a:r>
          </a:p>
          <a:p>
            <a:pPr lvl="1"/>
            <a:r>
              <a:rPr lang="cs-CZ" sz="2200" dirty="0" smtClean="0">
                <a:latin typeface="+mj-lt"/>
              </a:rPr>
              <a:t>Ošetření menších zranění</a:t>
            </a:r>
          </a:p>
          <a:p>
            <a:pPr lvl="1"/>
            <a:endParaRPr lang="cs-CZ" sz="2200" dirty="0" smtClean="0">
              <a:latin typeface="+mj-lt"/>
            </a:endParaRPr>
          </a:p>
        </p:txBody>
      </p:sp>
      <p:pic>
        <p:nvPicPr>
          <p:cNvPr id="4" name="Picture 2" descr="prvni-pomo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7375" y="4524374"/>
            <a:ext cx="3476625" cy="2333626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0" y="5842337"/>
            <a:ext cx="5786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500" dirty="0" smtClean="0"/>
              <a:t>Video – obloukový výboj: </a:t>
            </a:r>
            <a:r>
              <a:rPr lang="cs-CZ" sz="1500" u="sng" dirty="0" smtClean="0">
                <a:hlinkClick r:id="rId4"/>
              </a:rPr>
              <a:t>https://www.youtube.com/watch?v=oKzsUJAGEuc&amp;feature=share&amp;fbclid=IwAR0r6AD6AlLJDY_WpmOUgjeCgZsrAUtyEIZ4KEy7RgtOiKvQXLuaugZkhLw</a:t>
            </a:r>
            <a:r>
              <a:rPr lang="cs-CZ" sz="1500" dirty="0" smtClean="0"/>
              <a:t> </a:t>
            </a:r>
            <a:endParaRPr lang="cs-CZ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Zásah elektrickým proudem nízkého napětí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4350" y="2194563"/>
            <a:ext cx="8115300" cy="430627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cs-CZ" sz="2400" dirty="0" smtClean="0">
                <a:latin typeface="+mj-lt"/>
              </a:rPr>
              <a:t> Sloupy a dráty elektrického vedení, domácí elektrické přístroje a elektrospotřebiče, zásuvky, šňůry apod.</a:t>
            </a:r>
          </a:p>
          <a:p>
            <a:pPr>
              <a:buFont typeface="Wingdings" pitchFamily="2" charset="2"/>
              <a:buChar char="Ø"/>
            </a:pPr>
            <a:r>
              <a:rPr lang="cs-CZ" sz="2400" dirty="0" smtClean="0">
                <a:latin typeface="+mj-lt"/>
              </a:rPr>
              <a:t> Proud nízkého napětí → </a:t>
            </a:r>
            <a:r>
              <a:rPr lang="cs-CZ" sz="2400" b="1" dirty="0" smtClean="0">
                <a:latin typeface="+mj-lt"/>
              </a:rPr>
              <a:t>do 1 000 V</a:t>
            </a:r>
          </a:p>
          <a:p>
            <a:pPr>
              <a:buFont typeface="Wingdings" pitchFamily="2" charset="2"/>
              <a:buChar char="Ø"/>
            </a:pPr>
            <a:r>
              <a:rPr lang="cs-CZ" sz="2400" dirty="0" smtClean="0">
                <a:latin typeface="+mj-lt"/>
              </a:rPr>
              <a:t> 80 % všech úrazů elektrickým proudem → proud nízkého napětí</a:t>
            </a:r>
          </a:p>
          <a:p>
            <a:pPr>
              <a:buFont typeface="Wingdings" pitchFamily="2" charset="2"/>
              <a:buChar char="Ø"/>
            </a:pPr>
            <a:r>
              <a:rPr lang="cs-CZ" sz="2400" b="1" dirty="0" smtClean="0">
                <a:latin typeface="+mj-lt"/>
              </a:rPr>
              <a:t> Bezprostřední projevy úrazu proudem nízkého napětí:</a:t>
            </a:r>
          </a:p>
          <a:p>
            <a:pPr lvl="1"/>
            <a:r>
              <a:rPr lang="cs-CZ" sz="2200" dirty="0" smtClean="0"/>
              <a:t>Bolesti</a:t>
            </a:r>
          </a:p>
          <a:p>
            <a:pPr lvl="1"/>
            <a:r>
              <a:rPr lang="cs-CZ" sz="2200" dirty="0" smtClean="0"/>
              <a:t>Brnění prstů či rukou</a:t>
            </a:r>
          </a:p>
          <a:p>
            <a:pPr lvl="1"/>
            <a:r>
              <a:rPr lang="cs-CZ" sz="2200" dirty="0" smtClean="0"/>
              <a:t>Svalové křeče</a:t>
            </a:r>
          </a:p>
          <a:p>
            <a:pPr lvl="1"/>
            <a:r>
              <a:rPr lang="cs-CZ" sz="2200" dirty="0" smtClean="0"/>
              <a:t>Poruchy vědomí, dýchání a srdečního rytmu</a:t>
            </a:r>
          </a:p>
          <a:p>
            <a:pPr lvl="1"/>
            <a:r>
              <a:rPr lang="cs-CZ" sz="2200" dirty="0" smtClean="0"/>
              <a:t>Lokální popáleniny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Zásah elektrickým proudem nízkého napětí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sz="2400" b="1" dirty="0" smtClean="0"/>
              <a:t> První pomoc</a:t>
            </a:r>
          </a:p>
          <a:p>
            <a:pPr lvl="1"/>
            <a:r>
              <a:rPr lang="cs-CZ" sz="2200" dirty="0" smtClean="0"/>
              <a:t>Vlastní bezpečí</a:t>
            </a:r>
          </a:p>
          <a:p>
            <a:pPr lvl="1"/>
            <a:r>
              <a:rPr lang="cs-CZ" sz="2200" dirty="0" smtClean="0">
                <a:latin typeface="+mj-lt"/>
              </a:rPr>
              <a:t>Odpojení od elektrického proudu – přerušení kontaktu zraněného s vodičem</a:t>
            </a:r>
          </a:p>
          <a:p>
            <a:pPr lvl="1"/>
            <a:r>
              <a:rPr lang="cs-CZ" sz="2200" dirty="0" smtClean="0">
                <a:latin typeface="+mj-lt"/>
              </a:rPr>
              <a:t>Kontrola stavu zraněného</a:t>
            </a:r>
          </a:p>
          <a:p>
            <a:pPr lvl="1"/>
            <a:r>
              <a:rPr lang="cs-CZ" sz="2200" dirty="0" smtClean="0">
                <a:latin typeface="+mj-lt"/>
              </a:rPr>
              <a:t>Tísňové volání: 155, 150</a:t>
            </a:r>
          </a:p>
          <a:p>
            <a:pPr lvl="1"/>
            <a:r>
              <a:rPr lang="cs-CZ" sz="2200" dirty="0" smtClean="0">
                <a:latin typeface="+mj-lt"/>
              </a:rPr>
              <a:t>Zástava masivního krvácení</a:t>
            </a:r>
          </a:p>
          <a:p>
            <a:pPr lvl="1"/>
            <a:r>
              <a:rPr lang="cs-CZ" sz="2200" dirty="0" smtClean="0">
                <a:latin typeface="+mj-lt"/>
              </a:rPr>
              <a:t>Resuscitace</a:t>
            </a:r>
          </a:p>
          <a:p>
            <a:pPr lvl="1"/>
            <a:r>
              <a:rPr lang="cs-CZ" sz="2200" dirty="0" smtClean="0">
                <a:latin typeface="+mj-lt"/>
              </a:rPr>
              <a:t>Ošetření menších zranění</a:t>
            </a:r>
          </a:p>
          <a:p>
            <a:pPr lvl="1"/>
            <a:endParaRPr lang="cs-CZ" sz="2200" dirty="0" smtClean="0">
              <a:latin typeface="+mj-lt"/>
            </a:endParaRPr>
          </a:p>
        </p:txBody>
      </p:sp>
      <p:pic>
        <p:nvPicPr>
          <p:cNvPr id="1026" name="Picture 2" descr="prvni-pomo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524374"/>
            <a:ext cx="3476625" cy="2333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1">
  <a:themeElements>
    <a:clrScheme name="Vlastní 24">
      <a:dk1>
        <a:srgbClr val="FFFFFF"/>
      </a:dk1>
      <a:lt1>
        <a:srgbClr val="222222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lastní 1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Kondenzační stopa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otiv1" id="{0CFE2562-8F79-0F40-9525-AD8132E353C3}" vid="{90FEE9B5-EC03-C34F-977C-CB63240EFDDC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266</Words>
  <Application>Microsoft Macintosh PowerPoint</Application>
  <PresentationFormat>Předvádění na obrazovce (4:3)</PresentationFormat>
  <Paragraphs>62</Paragraphs>
  <Slides>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Motiv1</vt:lpstr>
      <vt:lpstr>7. Vyučovací hodina</vt:lpstr>
      <vt:lpstr>Zásah elektrickým proudem</vt:lpstr>
      <vt:lpstr>Zásah elektrickým proudem</vt:lpstr>
      <vt:lpstr>Zásah elektrickým proudem vysokého napětí</vt:lpstr>
      <vt:lpstr>Zásah elektrickým proudem vysokého napětí</vt:lpstr>
      <vt:lpstr>Zásah elektrickým proudem nízkého napětí</vt:lpstr>
      <vt:lpstr>Zásah elektrickým proudem nízkého napětí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 Vyučovací hodina</dc:title>
  <dc:creator>Mertová</dc:creator>
  <cp:lastModifiedBy>mertovi</cp:lastModifiedBy>
  <cp:revision>16</cp:revision>
  <dcterms:created xsi:type="dcterms:W3CDTF">2020-12-14T21:29:58Z</dcterms:created>
  <dcterms:modified xsi:type="dcterms:W3CDTF">2020-12-29T22:35:52Z</dcterms:modified>
</cp:coreProperties>
</file>