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2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71" r:id="rId12"/>
    <p:sldId id="266" r:id="rId13"/>
    <p:sldId id="267" r:id="rId14"/>
    <p:sldId id="268" r:id="rId15"/>
    <p:sldId id="269" r:id="rId16"/>
    <p:sldId id="256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orient="horz" pos="1933" userDrawn="1">
          <p15:clr>
            <a:srgbClr val="A4A3A4"/>
          </p15:clr>
        </p15:guide>
        <p15:guide id="5" orient="horz" pos="1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3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221" y="67"/>
      </p:cViewPr>
      <p:guideLst>
        <p:guide orient="horz" pos="2160"/>
        <p:guide pos="2880"/>
        <p:guide pos="295"/>
        <p:guide orient="horz" pos="1933"/>
        <p:guide orient="horz" pos="1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5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53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44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57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77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81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8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0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39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27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35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0D17F-0E5D-487D-AA41-592644B04FD4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C15F-9A53-4850-8A7E-CFF7D71E59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95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unibz.it/en/applicants/international/incoming-exchange-studen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n.unisi.it/international/international-exchange-students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international.amu.edu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.muni.cz/student/zahranicni-pobyt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zs.cz/" TargetMode="External"/><Relationship Id="rId3" Type="http://schemas.openxmlformats.org/officeDocument/2006/relationships/hyperlink" Target="https://www.online.muni.cz/student/4039-jak-vyjet-studovat-do-zahranici" TargetMode="External"/><Relationship Id="rId7" Type="http://schemas.openxmlformats.org/officeDocument/2006/relationships/hyperlink" Target="http://erasmus-databaze.naep.cz/modules/erasmus/" TargetMode="External"/><Relationship Id="rId2" Type="http://schemas.openxmlformats.org/officeDocument/2006/relationships/hyperlink" Target="https://www.em.muni.cz/student/15964-nejoblibenejsi-program-je-stale-erasmus-evrop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zs.muni.cz/cs/student-mu/prakticke-staze/erasmus" TargetMode="External"/><Relationship Id="rId5" Type="http://schemas.openxmlformats.org/officeDocument/2006/relationships/hyperlink" Target="https://czs.muni.cz/cs/student-mu/studijni-pobyty/erasmus-evropa" TargetMode="External"/><Relationship Id="rId4" Type="http://schemas.openxmlformats.org/officeDocument/2006/relationships/hyperlink" Target="http://czs.muni.cz/cs/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ci.muni.cz/student/zahranicni-pobyt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hig.se/Ext/En/University-of-Gavle/Education/For-Exchange-Studen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ull.es/portal/erasmus/movilidad/erasmus-estudios-entrant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p.pt/portal/en/study/mobility/study-at-uporto/" TargetMode="Externa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uni-greifswald.de/en/international/incoming/exchange-students-non-degree-seeking/erasmus-university-exchang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unipg.it/en/international-students/incoming-exchange-stud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0" y="-78356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>
              <a:effectLst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63556" y="935368"/>
            <a:ext cx="87804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effectLst/>
                <a:latin typeface="Arial" panose="020B0604020202020204" pitchFamily="34" charset="0"/>
              </a:rPr>
              <a:t>Erasmus+</a:t>
            </a:r>
          </a:p>
          <a:p>
            <a:r>
              <a:rPr lang="cs-CZ" sz="3600" b="1" dirty="0">
                <a:effectLst/>
                <a:latin typeface="Arial" panose="020B0604020202020204" pitchFamily="34" charset="0"/>
              </a:rPr>
              <a:t>Evropský program studentské mobility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• s cílem podpořit spolupráci vysokých škol v rámci Evropy,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• umožnit srovnatelnost kvality VŠ výuky v různých státech,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• zlepšit jazykové dovednosti studentů</a:t>
            </a:r>
          </a:p>
        </p:txBody>
      </p:sp>
      <p:sp>
        <p:nvSpPr>
          <p:cNvPr id="5" name="Obdélník 4"/>
          <p:cNvSpPr/>
          <p:nvPr/>
        </p:nvSpPr>
        <p:spPr>
          <a:xfrm>
            <a:off x="363555" y="3908467"/>
            <a:ext cx="86055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effectLst/>
                <a:latin typeface="Arial" panose="020B0604020202020204" pitchFamily="34" charset="0"/>
              </a:rPr>
              <a:t>Studijní pobyty </a:t>
            </a:r>
            <a:r>
              <a:rPr lang="cs-CZ" dirty="0">
                <a:effectLst/>
                <a:latin typeface="Arial" panose="020B0604020202020204" pitchFamily="34" charset="0"/>
              </a:rPr>
              <a:t>mohou probíhat pouze v zemích zapojených do programu Erasmus+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- </a:t>
            </a:r>
            <a:r>
              <a:rPr lang="cs-CZ" b="1" dirty="0">
                <a:effectLst/>
                <a:latin typeface="Arial" panose="020B0604020202020204" pitchFamily="34" charset="0"/>
              </a:rPr>
              <a:t>členské státy Evropské unie </a:t>
            </a:r>
            <a:r>
              <a:rPr lang="cs-CZ" dirty="0">
                <a:effectLst/>
                <a:latin typeface="Arial" panose="020B0604020202020204" pitchFamily="34" charset="0"/>
              </a:rPr>
              <a:t>(Belgie, Bulharsko, Dánsko, Estonsko, Finsko, Francie, Chorvatsko, Irsko, Itálie, Kypr, Litva, Lotyšsko, Lucembursko, Maďarsko, Malta, Německo, Nizozemí, Polsko, Portugalsko, Rakousko, Rumunsko, Řecko, Slovensko, Slovinsko, Španělsko, Švédsko)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- </a:t>
            </a:r>
            <a:r>
              <a:rPr lang="cs-CZ" b="1" dirty="0">
                <a:effectLst/>
                <a:latin typeface="Arial" panose="020B0604020202020204" pitchFamily="34" charset="0"/>
              </a:rPr>
              <a:t>nečlenské státy EU: </a:t>
            </a:r>
            <a:r>
              <a:rPr lang="cs-CZ" dirty="0">
                <a:effectLst/>
                <a:latin typeface="Arial" panose="020B0604020202020204" pitchFamily="34" charset="0"/>
              </a:rPr>
              <a:t>Norsko, Island, Lichtenštejnsko, Turecko, Srbsko, Severní Makedonie, Švýcarsko, Velká Británie</a:t>
            </a:r>
          </a:p>
        </p:txBody>
      </p:sp>
      <p:pic>
        <p:nvPicPr>
          <p:cNvPr id="7" name="Obrázek 6" descr="Obsah obrázku snímek obrazovky, symbol, logo, vlajka&#10;&#10;Popis byl vytvořen automaticky">
            <a:extLst>
              <a:ext uri="{FF2B5EF4-FFF2-40B4-BE49-F238E27FC236}">
                <a16:creationId xmlns:a16="http://schemas.microsoft.com/office/drawing/2014/main" id="{DC681562-291F-A6CF-4CBC-1F23AEDD1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72" y="101600"/>
            <a:ext cx="1484118" cy="1232127"/>
          </a:xfrm>
          <a:prstGeom prst="rect">
            <a:avLst/>
          </a:prstGeom>
        </p:spPr>
      </p:pic>
      <p:pic>
        <p:nvPicPr>
          <p:cNvPr id="6" name="Obrázek 5" descr="Obsah obrázku vzor, čtverec, pixel&#10;&#10;Popis byl vytvořen automaticky">
            <a:extLst>
              <a:ext uri="{FF2B5EF4-FFF2-40B4-BE49-F238E27FC236}">
                <a16:creationId xmlns:a16="http://schemas.microsoft.com/office/drawing/2014/main" id="{5E220BF1-F3C9-7CAB-0D50-CA2F6A388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35" y="2389957"/>
            <a:ext cx="1484117" cy="14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4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179C1-D7CD-92C4-FAAC-83F25A6C3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CACABF-AA91-E382-A1BB-8B71DC59F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14" y="2195286"/>
            <a:ext cx="8171641" cy="20963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400" b="1" dirty="0"/>
              <a:t>Free University </a:t>
            </a:r>
            <a:r>
              <a:rPr lang="cs-CZ" sz="4400" b="1" dirty="0" err="1"/>
              <a:t>of</a:t>
            </a:r>
            <a:r>
              <a:rPr lang="cs-CZ" sz="4400" b="1" dirty="0"/>
              <a:t> </a:t>
            </a:r>
            <a:r>
              <a:rPr lang="cs-CZ" sz="4400" b="1" dirty="0" err="1"/>
              <a:t>Bozen-Bolzano</a:t>
            </a:r>
            <a:r>
              <a:rPr lang="cs-CZ" sz="4400" b="1" dirty="0"/>
              <a:t> (Itálie)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https://www.unibz.it/en/applicants/international/incoming-exchange-students/</a:t>
            </a:r>
            <a:endParaRPr lang="cs-CZ" dirty="0"/>
          </a:p>
          <a:p>
            <a:pPr marL="0" indent="0">
              <a:buNone/>
            </a:pPr>
            <a:endParaRPr lang="cs-CZ" b="1" dirty="0">
              <a:effectLst/>
            </a:endParaRPr>
          </a:p>
        </p:txBody>
      </p:sp>
      <p:pic>
        <p:nvPicPr>
          <p:cNvPr id="8" name="Obrázek 7" descr="Obsah obrázku snímek obrazovky, Elektricky modrá, Písmo, text&#10;&#10;Popis byl vytvořen automaticky">
            <a:extLst>
              <a:ext uri="{FF2B5EF4-FFF2-40B4-BE49-F238E27FC236}">
                <a16:creationId xmlns:a16="http://schemas.microsoft.com/office/drawing/2014/main" id="{333F2201-4557-DE30-C9F7-846BA422C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04" y="379382"/>
            <a:ext cx="1441083" cy="1441083"/>
          </a:xfrm>
          <a:prstGeom prst="rect">
            <a:avLst/>
          </a:prstGeom>
        </p:spPr>
      </p:pic>
      <p:pic>
        <p:nvPicPr>
          <p:cNvPr id="10" name="Obrázek 9" descr="Obsah obrázku venku, obloha, okno, město&#10;&#10;Popis byl vytvořen automaticky">
            <a:extLst>
              <a:ext uri="{FF2B5EF4-FFF2-40B4-BE49-F238E27FC236}">
                <a16:creationId xmlns:a16="http://schemas.microsoft.com/office/drawing/2014/main" id="{A2B5BBBC-7A15-77F9-815E-5708A983C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6" y="310609"/>
            <a:ext cx="3138514" cy="1672975"/>
          </a:xfrm>
          <a:prstGeom prst="rect">
            <a:avLst/>
          </a:prstGeom>
        </p:spPr>
      </p:pic>
      <p:pic>
        <p:nvPicPr>
          <p:cNvPr id="9" name="Obrázek 8" descr="Obsah obrázku venku, budova, mrak, krajina&#10;&#10;Popis byl vytvořen automaticky">
            <a:extLst>
              <a:ext uri="{FF2B5EF4-FFF2-40B4-BE49-F238E27FC236}">
                <a16:creationId xmlns:a16="http://schemas.microsoft.com/office/drawing/2014/main" id="{5791FC73-B23A-B58D-7F30-C882484779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 b="6865"/>
          <a:stretch/>
        </p:blipFill>
        <p:spPr>
          <a:xfrm>
            <a:off x="478016" y="4291665"/>
            <a:ext cx="5574124" cy="25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94FF6-2B11-C97E-FE13-45B4F51D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F6F375-BB9F-A32C-3519-CC68BCD4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93" y="2156133"/>
            <a:ext cx="7886700" cy="1676316"/>
          </a:xfrm>
        </p:spPr>
        <p:txBody>
          <a:bodyPr/>
          <a:lstStyle/>
          <a:p>
            <a:pPr marL="0" indent="0">
              <a:buNone/>
            </a:pPr>
            <a:r>
              <a:rPr lang="cs-CZ" sz="4400" b="1" dirty="0"/>
              <a:t>University </a:t>
            </a:r>
            <a:r>
              <a:rPr lang="cs-CZ" sz="4400" b="1" dirty="0" err="1"/>
              <a:t>of</a:t>
            </a:r>
            <a:r>
              <a:rPr lang="cs-CZ" sz="4400" b="1" dirty="0"/>
              <a:t> Siena (Itálie)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https://en.unisi.it/international/international-exchange-students</a:t>
            </a:r>
            <a:endParaRPr lang="cs-CZ" dirty="0"/>
          </a:p>
        </p:txBody>
      </p:sp>
      <p:pic>
        <p:nvPicPr>
          <p:cNvPr id="16" name="Obrázek 15" descr="Obsah obrázku skica, kresba, symbol, umění&#10;&#10;Popis byl vytvořen automaticky">
            <a:extLst>
              <a:ext uri="{FF2B5EF4-FFF2-40B4-BE49-F238E27FC236}">
                <a16:creationId xmlns:a16="http://schemas.microsoft.com/office/drawing/2014/main" id="{4B85BB65-201B-0CC2-B726-7FC06AC0F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3" y="382767"/>
            <a:ext cx="1773365" cy="1773365"/>
          </a:xfrm>
          <a:prstGeom prst="rect">
            <a:avLst/>
          </a:prstGeom>
        </p:spPr>
      </p:pic>
      <p:pic>
        <p:nvPicPr>
          <p:cNvPr id="18" name="Obrázek 17" descr="Obsah obrázku venku, budova, obloha, okno&#10;&#10;Popis byl vytvořen automaticky">
            <a:extLst>
              <a:ext uri="{FF2B5EF4-FFF2-40B4-BE49-F238E27FC236}">
                <a16:creationId xmlns:a16="http://schemas.microsoft.com/office/drawing/2014/main" id="{C791850A-C6CD-D299-492B-8566695A0A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>
            <a:off x="487923" y="-233864"/>
            <a:ext cx="2163676" cy="2285086"/>
          </a:xfrm>
          <a:prstGeom prst="rect">
            <a:avLst/>
          </a:prstGeom>
        </p:spPr>
      </p:pic>
      <p:pic>
        <p:nvPicPr>
          <p:cNvPr id="20" name="Obrázek 19" descr="Obsah obrázku venku, obloha, budova, hrad&#10;&#10;Popis byl vytvořen automaticky">
            <a:extLst>
              <a:ext uri="{FF2B5EF4-FFF2-40B4-BE49-F238E27FC236}">
                <a16:creationId xmlns:a16="http://schemas.microsoft.com/office/drawing/2014/main" id="{CC2BA877-8CCB-F19C-FF6A-9A49D24FD5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0" b="19850"/>
          <a:stretch/>
        </p:blipFill>
        <p:spPr>
          <a:xfrm>
            <a:off x="487923" y="3832448"/>
            <a:ext cx="7747086" cy="30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95" y="3429000"/>
            <a:ext cx="5750805" cy="43131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71" y="358843"/>
            <a:ext cx="1887246" cy="18872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5" y="377106"/>
            <a:ext cx="4928670" cy="184003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952" y="2301842"/>
            <a:ext cx="7886700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/>
              <a:t>University </a:t>
            </a:r>
            <a:r>
              <a:rPr lang="cs-CZ" sz="4400" b="1" dirty="0" err="1"/>
              <a:t>of</a:t>
            </a:r>
            <a:r>
              <a:rPr lang="cs-CZ" sz="4400" b="1" dirty="0"/>
              <a:t> Pécs (Maďarsko)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</a:rPr>
              <a:t>international.pte.hu/mobility-programs/student-exchange/information-incoming-exchange-students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540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588" y="2156132"/>
            <a:ext cx="7886700" cy="2096379"/>
          </a:xfrm>
        </p:spPr>
        <p:txBody>
          <a:bodyPr/>
          <a:lstStyle/>
          <a:p>
            <a:pPr marL="0" indent="0">
              <a:buNone/>
            </a:pPr>
            <a:r>
              <a:rPr lang="cs-CZ" sz="4400" b="1" dirty="0"/>
              <a:t>Adam </a:t>
            </a:r>
            <a:r>
              <a:rPr lang="cs-CZ" sz="4400" b="1" dirty="0" err="1"/>
              <a:t>Mickiewicz</a:t>
            </a:r>
            <a:r>
              <a:rPr lang="cs-CZ" sz="4400" b="1" dirty="0"/>
              <a:t> University </a:t>
            </a:r>
          </a:p>
          <a:p>
            <a:pPr marL="0" indent="0">
              <a:buNone/>
            </a:pPr>
            <a:r>
              <a:rPr lang="cs-CZ" sz="4400" b="1" dirty="0"/>
              <a:t>in </a:t>
            </a:r>
            <a:r>
              <a:rPr lang="cs-CZ" sz="4400" b="1" dirty="0" err="1"/>
              <a:t>Poznań</a:t>
            </a:r>
            <a:r>
              <a:rPr lang="cs-CZ" sz="4400" b="1" dirty="0"/>
              <a:t> (Polsko)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http://international.amu.edu.pl/</a:t>
            </a:r>
            <a:endParaRPr lang="cs-CZ" dirty="0"/>
          </a:p>
          <a:p>
            <a:pPr marL="0" indent="0">
              <a:buNone/>
            </a:pPr>
            <a:endParaRPr lang="cs-CZ" b="1" dirty="0">
              <a:effectLst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0" b="36983"/>
          <a:stretch/>
        </p:blipFill>
        <p:spPr>
          <a:xfrm>
            <a:off x="696588" y="331973"/>
            <a:ext cx="5332164" cy="16763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8" y="4120654"/>
            <a:ext cx="4219459" cy="28720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279542"/>
            <a:ext cx="15240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4830" y="1487278"/>
            <a:ext cx="8194369" cy="474827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Jak se přihlásit</a:t>
            </a:r>
            <a:br>
              <a:rPr lang="cs-CZ" b="1" dirty="0">
                <a:latin typeface="+mn-lt"/>
              </a:rPr>
            </a:b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- kontaktovat oborového koordinátora na Ústavu botaniky a zoologie (Soňa Hroudová),</a:t>
            </a:r>
            <a:br>
              <a:rPr lang="cs-CZ" sz="2200" dirty="0">
                <a:latin typeface="+mn-lt"/>
              </a:rPr>
            </a:b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- zjistit si možnosti (univerzity spolupracující s ÚBZ, požadavky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hostující univerzity, např. jazyk),</a:t>
            </a:r>
            <a:br>
              <a:rPr lang="cs-CZ" sz="2200" dirty="0">
                <a:latin typeface="+mn-lt"/>
              </a:rPr>
            </a:b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- zjistit si termín výběrového řízení (vyhlašuje se obvykle v únoru - zkouškové,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informace na webu, FB, nástěnce ÚBZ</a:t>
            </a:r>
            <a:br>
              <a:rPr lang="cs-CZ" sz="2400" dirty="0">
                <a:latin typeface="+mn-lt"/>
              </a:rPr>
            </a:b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- po vyhlášení VŘ podat přihlášku</a:t>
            </a:r>
            <a:br>
              <a:rPr lang="cs-CZ" sz="2200" dirty="0">
                <a:latin typeface="+mn-lt"/>
              </a:rPr>
            </a:b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Nezapomeňte, že </a:t>
            </a:r>
            <a:r>
              <a:rPr lang="cs-CZ" sz="2200" b="1" dirty="0">
                <a:latin typeface="+mn-lt"/>
              </a:rPr>
              <a:t>každý pobyt delší než 14 dní musí být evidován v IS MU</a:t>
            </a:r>
            <a:endParaRPr lang="cs-CZ" b="1" dirty="0">
              <a:latin typeface="+mn-lt"/>
            </a:endParaRPr>
          </a:p>
        </p:txBody>
      </p:sp>
      <p:pic>
        <p:nvPicPr>
          <p:cNvPr id="3" name="Obrázek 2" descr="Obsah obrázku snímek obrazovky, symbol, logo, vlajka&#10;&#10;Popis byl vytvořen automaticky">
            <a:extLst>
              <a:ext uri="{FF2B5EF4-FFF2-40B4-BE49-F238E27FC236}">
                <a16:creationId xmlns:a16="http://schemas.microsoft.com/office/drawing/2014/main" id="{6BA34407-D744-3C05-1F6C-7378AAAA5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72" y="101600"/>
            <a:ext cx="1484118" cy="12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2B69C-1AD0-25D0-2922-5924A509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763E7DA-8C34-855B-862A-CB6AB5F625FA}"/>
              </a:ext>
            </a:extLst>
          </p:cNvPr>
          <p:cNvSpPr/>
          <p:nvPr/>
        </p:nvSpPr>
        <p:spPr>
          <a:xfrm>
            <a:off x="329911" y="584243"/>
            <a:ext cx="864109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effectLst/>
            </a:endParaRPr>
          </a:p>
          <a:p>
            <a:r>
              <a:rPr lang="cs-CZ" sz="4400" b="1" dirty="0"/>
              <a:t>Další možnosti výjezdů do zahraničí</a:t>
            </a:r>
          </a:p>
          <a:p>
            <a:endParaRPr lang="cs-CZ" dirty="0">
              <a:effectLst/>
              <a:latin typeface="Arial" panose="020B0604020202020204" pitchFamily="34" charset="0"/>
              <a:hlinkClick r:id="rId2"/>
            </a:endParaRPr>
          </a:p>
          <a:p>
            <a:r>
              <a:rPr lang="cs-CZ" dirty="0">
                <a:effectLst/>
                <a:latin typeface="Arial" panose="020B0604020202020204" pitchFamily="34" charset="0"/>
                <a:hlinkClick r:id="rId2"/>
              </a:rPr>
              <a:t>https://www.sci.muni.cz/student/zahranicni-pobyty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endParaRPr lang="cs-CZ" sz="2000" dirty="0"/>
          </a:p>
          <a:p>
            <a:r>
              <a:rPr lang="cs-CZ" sz="2000" dirty="0"/>
              <a:t>- praktické stáže Erasmus </a:t>
            </a:r>
          </a:p>
          <a:p>
            <a:r>
              <a:rPr lang="cs-CZ" sz="2000" dirty="0"/>
              <a:t>- Erasmus ICM</a:t>
            </a:r>
          </a:p>
          <a:p>
            <a:endParaRPr lang="cs-CZ" sz="2000" dirty="0"/>
          </a:p>
          <a:p>
            <a:r>
              <a:rPr lang="cs-CZ" sz="2000" dirty="0"/>
              <a:t>- CEEPUS</a:t>
            </a:r>
          </a:p>
          <a:p>
            <a:r>
              <a:rPr lang="cs-CZ" sz="2000" dirty="0"/>
              <a:t>- Partnerské univerzity</a:t>
            </a:r>
          </a:p>
          <a:p>
            <a:r>
              <a:rPr lang="cs-CZ" sz="2000" dirty="0"/>
              <a:t>- </a:t>
            </a:r>
            <a:r>
              <a:rPr lang="cs-CZ" sz="2000" dirty="0" err="1"/>
              <a:t>Freemover</a:t>
            </a:r>
            <a:endParaRPr lang="cs-CZ" sz="2000" dirty="0"/>
          </a:p>
          <a:p>
            <a:r>
              <a:rPr lang="cs-CZ" sz="2000" dirty="0"/>
              <a:t>- ISEP</a:t>
            </a:r>
          </a:p>
          <a:p>
            <a:r>
              <a:rPr lang="cs-CZ" sz="2000" dirty="0"/>
              <a:t>- Mezivládní dohody</a:t>
            </a:r>
          </a:p>
          <a:p>
            <a:r>
              <a:rPr lang="cs-CZ" sz="2000" dirty="0"/>
              <a:t>- </a:t>
            </a:r>
            <a:r>
              <a:rPr lang="cs-CZ" sz="2000" dirty="0" err="1"/>
              <a:t>Fulbright</a:t>
            </a:r>
            <a:endParaRPr lang="cs-CZ" sz="2000" dirty="0"/>
          </a:p>
          <a:p>
            <a:r>
              <a:rPr lang="cs-CZ" sz="2000" dirty="0"/>
              <a:t>- AKTION</a:t>
            </a:r>
          </a:p>
          <a:p>
            <a:r>
              <a:rPr lang="cs-CZ" sz="2000" dirty="0"/>
              <a:t>- Visegrádské stipendium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46763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1691" y="1072468"/>
            <a:ext cx="855459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effectLst/>
            </a:endParaRPr>
          </a:p>
          <a:p>
            <a:r>
              <a:rPr lang="cs-CZ" sz="4400" b="1" dirty="0"/>
              <a:t>Užitečné odkazy</a:t>
            </a:r>
          </a:p>
          <a:p>
            <a:r>
              <a:rPr lang="cs-CZ" sz="1200" dirty="0"/>
              <a:t> </a:t>
            </a:r>
          </a:p>
          <a:p>
            <a:r>
              <a:rPr lang="cs-CZ" sz="2200" dirty="0"/>
              <a:t>Jak vyjet studovat do zahraničí </a:t>
            </a:r>
          </a:p>
          <a:p>
            <a:r>
              <a:rPr lang="cs-CZ" dirty="0">
                <a:hlinkClick r:id="rId2"/>
              </a:rPr>
              <a:t>https://www.em.muni.cz/student/15964-nejoblibenejsi-program-je-stale-erasmus-evropa</a:t>
            </a:r>
            <a:endParaRPr lang="cs-CZ" dirty="0"/>
          </a:p>
          <a:p>
            <a:r>
              <a:rPr lang="cs-CZ" dirty="0">
                <a:hlinkClick r:id="rId3"/>
              </a:rPr>
              <a:t>https://www.online.muni.cz/student/4039-jak-vyjet-studovat-do-zahranici</a:t>
            </a:r>
            <a:endParaRPr lang="cs-CZ" dirty="0"/>
          </a:p>
          <a:p>
            <a:r>
              <a:rPr lang="cs-CZ" sz="1200" dirty="0"/>
              <a:t> </a:t>
            </a:r>
          </a:p>
          <a:p>
            <a:r>
              <a:rPr lang="cs-CZ" sz="2200" dirty="0"/>
              <a:t>Centrum zahraniční spolupráce</a:t>
            </a:r>
          </a:p>
          <a:p>
            <a:r>
              <a:rPr lang="cs-CZ" dirty="0">
                <a:hlinkClick r:id="rId4"/>
              </a:rPr>
              <a:t>http://czs.muni.cz/cs/</a:t>
            </a:r>
            <a:endParaRPr lang="cs-CZ" dirty="0"/>
          </a:p>
          <a:p>
            <a:r>
              <a:rPr lang="cs-CZ" dirty="0"/>
              <a:t>Studijní pobyty</a:t>
            </a:r>
          </a:p>
          <a:p>
            <a:r>
              <a:rPr lang="cs-CZ" dirty="0">
                <a:hlinkClick r:id="rId5"/>
              </a:rPr>
              <a:t>https://czs.muni.cz/cs/student-mu/studijni-pobyty/erasmus-evropa</a:t>
            </a:r>
            <a:endParaRPr lang="cs-CZ" dirty="0"/>
          </a:p>
          <a:p>
            <a:r>
              <a:rPr lang="cs-CZ" dirty="0"/>
              <a:t>Praktické stáže</a:t>
            </a:r>
          </a:p>
          <a:p>
            <a:r>
              <a:rPr lang="cs-CZ" dirty="0">
                <a:hlinkClick r:id="rId6"/>
              </a:rPr>
              <a:t>https://czs.muni.cz/cs/student-mu/prakticke-staze/erasmus</a:t>
            </a:r>
            <a:endParaRPr lang="cs-CZ" dirty="0"/>
          </a:p>
          <a:p>
            <a:r>
              <a:rPr lang="cs-CZ" sz="1200" dirty="0"/>
              <a:t> </a:t>
            </a:r>
          </a:p>
          <a:p>
            <a:r>
              <a:rPr lang="cs-CZ" sz="2200" dirty="0"/>
              <a:t>Databáze NAEP (Národní agentura pro evropské vzdělávací programy)</a:t>
            </a:r>
          </a:p>
          <a:p>
            <a:r>
              <a:rPr lang="cs-CZ" dirty="0">
                <a:hlinkClick r:id="rId7"/>
              </a:rPr>
              <a:t>http://erasmus-databaze.naep.cz/modules/erasmus/</a:t>
            </a:r>
            <a:endParaRPr lang="cs-CZ" dirty="0"/>
          </a:p>
          <a:p>
            <a:r>
              <a:rPr lang="cs-CZ" sz="1200" dirty="0"/>
              <a:t> </a:t>
            </a:r>
          </a:p>
          <a:p>
            <a:r>
              <a:rPr lang="cs-CZ" sz="2200" dirty="0"/>
              <a:t>Dům zahraniční spolupráce</a:t>
            </a:r>
          </a:p>
          <a:p>
            <a:r>
              <a:rPr lang="cs-CZ" dirty="0">
                <a:hlinkClick r:id="rId8"/>
              </a:rPr>
              <a:t>https://www.dzs.cz/</a:t>
            </a:r>
            <a:endParaRPr lang="cs-CZ" dirty="0"/>
          </a:p>
        </p:txBody>
      </p:sp>
      <p:pic>
        <p:nvPicPr>
          <p:cNvPr id="2" name="Obrázek 1" descr="Obsah obrázku snímek obrazovky, symbol, logo, vlajka&#10;&#10;Popis byl vytvořen automaticky">
            <a:extLst>
              <a:ext uri="{FF2B5EF4-FFF2-40B4-BE49-F238E27FC236}">
                <a16:creationId xmlns:a16="http://schemas.microsoft.com/office/drawing/2014/main" id="{5F564276-6F62-E698-D481-E9C7483076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72" y="101600"/>
            <a:ext cx="1484118" cy="12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01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22802" y="1356910"/>
            <a:ext cx="867578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effectLst/>
                <a:latin typeface="Arial" panose="020B0604020202020204" pitchFamily="34" charset="0"/>
              </a:rPr>
              <a:t>Podmínky účasti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 </a:t>
            </a:r>
            <a:endParaRPr lang="cs-CZ" sz="2000" b="1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- Studijní pobyt se realizuje pouze na základě platných smluv uzavřených 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mezi příslušným ústavem MU a zahraniční institucí,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- Student je v době výjezdu na zahraniční studijní pobyt zapsán do bakalářského, magisterského nebo doktorského studijního programu na MU – prezenční, kombinované i distanční formy studia,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- Student musí být po celou dobu svého výjezdu řádně zapsán ke studiu na MU,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- Podmínkou úspěšného ukončení zahraničního studijního pobytu je získání 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min. počtu 20 ECTS za semestr,</a:t>
            </a:r>
          </a:p>
          <a:p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</a:rPr>
              <a:t>- Délka studijního pobytu je min. 2 měsíce a max. 12 měsíců.</a:t>
            </a:r>
          </a:p>
        </p:txBody>
      </p:sp>
      <p:pic>
        <p:nvPicPr>
          <p:cNvPr id="2" name="Obrázek 1" descr="Obsah obrázku snímek obrazovky, symbol, logo, vlajka&#10;&#10;Popis byl vytvořen automaticky">
            <a:extLst>
              <a:ext uri="{FF2B5EF4-FFF2-40B4-BE49-F238E27FC236}">
                <a16:creationId xmlns:a16="http://schemas.microsoft.com/office/drawing/2014/main" id="{7F609BFD-AA46-E771-87CB-91139AE55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72" y="101600"/>
            <a:ext cx="1484118" cy="12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4939A-D518-6674-15D7-3E232537A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5602A3D-27FD-1BA6-9DB0-50F61A4B1BFE}"/>
              </a:ext>
            </a:extLst>
          </p:cNvPr>
          <p:cNvSpPr/>
          <p:nvPr/>
        </p:nvSpPr>
        <p:spPr>
          <a:xfrm>
            <a:off x="377715" y="717663"/>
            <a:ext cx="867027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effectLst/>
                <a:latin typeface="Arial" panose="020B0604020202020204" pitchFamily="34" charset="0"/>
              </a:rPr>
              <a:t>Kam můžete vyjet</a:t>
            </a:r>
          </a:p>
          <a:p>
            <a:endParaRPr lang="cs-CZ" b="1" dirty="0">
              <a:latin typeface="Arial" panose="020B0604020202020204" pitchFamily="34" charset="0"/>
            </a:endParaRPr>
          </a:p>
          <a:p>
            <a:r>
              <a:rPr lang="cs-CZ" dirty="0">
                <a:effectLst/>
                <a:latin typeface="Arial" panose="020B0604020202020204" pitchFamily="34" charset="0"/>
                <a:hlinkClick r:id="rId2"/>
              </a:rPr>
              <a:t>https://www.sci.muni.cz/student/zahranicni-pobyty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endParaRPr lang="cs-CZ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 descr="Obsah obrázku snímek obrazovky, symbol, logo, vlajka&#10;&#10;Popis byl vytvořen automaticky">
            <a:extLst>
              <a:ext uri="{FF2B5EF4-FFF2-40B4-BE49-F238E27FC236}">
                <a16:creationId xmlns:a16="http://schemas.microsoft.com/office/drawing/2014/main" id="{6096572B-2484-8D61-2FD2-ED616FAEB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72" y="101600"/>
            <a:ext cx="1484118" cy="1232127"/>
          </a:xfrm>
          <a:prstGeom prst="rect">
            <a:avLst/>
          </a:prstGeom>
        </p:spPr>
      </p:pic>
      <p:pic>
        <p:nvPicPr>
          <p:cNvPr id="5" name="Obrázek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CCD2A65E-161F-9BA6-A145-DE236293A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256545"/>
            <a:ext cx="6469832" cy="45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5510" y="2376323"/>
            <a:ext cx="8788489" cy="4004634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University </a:t>
            </a:r>
            <a:r>
              <a:rPr lang="cs-CZ" b="1" dirty="0" err="1">
                <a:latin typeface="+mn-lt"/>
              </a:rPr>
              <a:t>of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Gävle</a:t>
            </a:r>
            <a:r>
              <a:rPr lang="cs-CZ" b="1" dirty="0">
                <a:latin typeface="+mn-lt"/>
              </a:rPr>
              <a:t> (Švédsko) </a:t>
            </a:r>
            <a:r>
              <a:rPr lang="cs-CZ" sz="1900" dirty="0">
                <a:latin typeface="+mn-lt"/>
                <a:hlinkClick r:id="rId2"/>
              </a:rPr>
              <a:t>https://www.hig.se/Ext/En/University-of-Gavle/Education/For-Exchange-Students.html</a:t>
            </a:r>
            <a:br>
              <a:rPr lang="cs-CZ" sz="2100" dirty="0">
                <a:latin typeface="+mn-lt"/>
              </a:rPr>
            </a:br>
            <a:br>
              <a:rPr lang="cs-CZ" sz="3300" dirty="0">
                <a:latin typeface="+mn-lt"/>
              </a:rPr>
            </a:br>
            <a:br>
              <a:rPr lang="cs-CZ" sz="3300" dirty="0">
                <a:latin typeface="+mn-lt"/>
              </a:rPr>
            </a:br>
            <a:br>
              <a:rPr lang="cs-CZ" sz="3300" dirty="0">
                <a:latin typeface="+mn-lt"/>
              </a:rPr>
            </a:br>
            <a:br>
              <a:rPr lang="cs-CZ" dirty="0">
                <a:latin typeface="+mn-lt"/>
              </a:rPr>
            </a:br>
            <a:r>
              <a:rPr lang="cs-CZ" sz="3300" dirty="0" err="1">
                <a:latin typeface="+mn-lt"/>
              </a:rPr>
              <a:t>Nordic</a:t>
            </a:r>
            <a:r>
              <a:rPr lang="cs-CZ" sz="3300" dirty="0">
                <a:latin typeface="+mn-lt"/>
              </a:rPr>
              <a:t> </a:t>
            </a:r>
            <a:r>
              <a:rPr lang="cs-CZ" sz="3300" dirty="0" err="1">
                <a:latin typeface="+mn-lt"/>
              </a:rPr>
              <a:t>Ecology</a:t>
            </a:r>
            <a:endParaRPr lang="cs-CZ" sz="3300" dirty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54" y="238092"/>
            <a:ext cx="1609950" cy="14670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r="2283"/>
          <a:stretch/>
        </p:blipFill>
        <p:spPr>
          <a:xfrm>
            <a:off x="472699" y="238092"/>
            <a:ext cx="6377553" cy="20148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96" y="3720001"/>
            <a:ext cx="5737813" cy="31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1921" y="2329622"/>
            <a:ext cx="8571123" cy="36263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4800" b="1" dirty="0"/>
              <a:t>University </a:t>
            </a:r>
            <a:r>
              <a:rPr lang="cs-CZ" sz="4800" b="1" dirty="0" err="1"/>
              <a:t>of</a:t>
            </a:r>
            <a:r>
              <a:rPr lang="cs-CZ" sz="4800" b="1" dirty="0"/>
              <a:t> La Laguna (</a:t>
            </a:r>
            <a:r>
              <a:rPr lang="cs-CZ" sz="4800" b="1" dirty="0" err="1"/>
              <a:t>Tenerife</a:t>
            </a:r>
            <a:r>
              <a:rPr lang="cs-CZ" sz="4800" b="1" dirty="0"/>
              <a:t>)</a:t>
            </a:r>
          </a:p>
          <a:p>
            <a:pPr marL="0" indent="0">
              <a:buNone/>
            </a:pPr>
            <a:r>
              <a:rPr lang="cs-CZ" sz="2200" dirty="0">
                <a:hlinkClick r:id="rId2"/>
              </a:rPr>
              <a:t>https://www.ull.es/portal/erasmus/movilidad/erasmus-estudios-entrantes/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Požadovaná španělština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72" y="203461"/>
            <a:ext cx="1608922" cy="13822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1" y="3453352"/>
            <a:ext cx="6047483" cy="34046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6" y="20346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3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0" y="135759"/>
            <a:ext cx="3272010" cy="24540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/>
          <a:stretch/>
        </p:blipFill>
        <p:spPr>
          <a:xfrm>
            <a:off x="-1760220" y="4098873"/>
            <a:ext cx="11773038" cy="27467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11" y="323994"/>
            <a:ext cx="3411421" cy="74431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779" y="2775094"/>
            <a:ext cx="8370162" cy="1742178"/>
          </a:xfrm>
        </p:spPr>
        <p:txBody>
          <a:bodyPr/>
          <a:lstStyle/>
          <a:p>
            <a:pPr marL="0" indent="0">
              <a:buNone/>
            </a:pPr>
            <a:r>
              <a:rPr lang="cs-CZ" sz="4400" b="1" dirty="0"/>
              <a:t>University </a:t>
            </a:r>
            <a:r>
              <a:rPr lang="cs-CZ" sz="4400" b="1" dirty="0" err="1"/>
              <a:t>of</a:t>
            </a:r>
            <a:r>
              <a:rPr lang="cs-CZ" sz="4400" b="1" dirty="0"/>
              <a:t> Porto (Portugalsko)</a:t>
            </a:r>
          </a:p>
          <a:p>
            <a:pPr marL="0" indent="0">
              <a:buNone/>
            </a:pPr>
            <a:r>
              <a:rPr lang="pt-BR" sz="2000" dirty="0">
                <a:hlinkClick r:id="rId5"/>
              </a:rPr>
              <a:t>www.up.pt/portal/en/study/mobility/study-at-uporto/</a:t>
            </a:r>
            <a:endParaRPr lang="cs-CZ" sz="2000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484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46" y="365163"/>
            <a:ext cx="1785880" cy="17858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r="2633"/>
          <a:stretch/>
        </p:blipFill>
        <p:spPr>
          <a:xfrm>
            <a:off x="484343" y="268343"/>
            <a:ext cx="6484872" cy="182559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1135" y="2287896"/>
            <a:ext cx="8867431" cy="2537055"/>
          </a:xfrm>
        </p:spPr>
        <p:txBody>
          <a:bodyPr/>
          <a:lstStyle/>
          <a:p>
            <a:pPr marL="0" indent="0">
              <a:buNone/>
            </a:pPr>
            <a:r>
              <a:rPr lang="cs-CZ" sz="4400" b="1" dirty="0"/>
              <a:t>University </a:t>
            </a:r>
            <a:r>
              <a:rPr lang="cs-CZ" sz="4400" b="1" dirty="0" err="1"/>
              <a:t>of</a:t>
            </a:r>
            <a:r>
              <a:rPr lang="cs-CZ" sz="4400" b="1" dirty="0"/>
              <a:t> </a:t>
            </a:r>
            <a:r>
              <a:rPr lang="cs-CZ" sz="4400" b="1" dirty="0" err="1"/>
              <a:t>Greifswald</a:t>
            </a:r>
            <a:r>
              <a:rPr lang="cs-CZ" sz="4400" b="1" dirty="0"/>
              <a:t> (Německo)</a:t>
            </a:r>
          </a:p>
          <a:p>
            <a:pPr marL="0" indent="0">
              <a:buNone/>
            </a:pPr>
            <a:r>
              <a:rPr lang="cs-CZ" sz="1900" dirty="0">
                <a:hlinkClick r:id="rId4"/>
              </a:rPr>
              <a:t>https://www.uni-greifswald.de/en/international/incoming/exchange-students-non-degree-seeking/erasmus-university-exchanges/</a:t>
            </a:r>
            <a:endParaRPr lang="cs-CZ" sz="19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03E2BF-3F57-D7AA-F668-3C953B49F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3" y="3781169"/>
            <a:ext cx="7692081" cy="30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2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0109" y="1423482"/>
            <a:ext cx="8626207" cy="13748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4400" b="1" dirty="0"/>
              <a:t>University </a:t>
            </a:r>
            <a:r>
              <a:rPr lang="cs-CZ" sz="4400" b="1" dirty="0" err="1"/>
              <a:t>of</a:t>
            </a:r>
            <a:r>
              <a:rPr lang="cs-CZ" sz="4400" b="1" dirty="0"/>
              <a:t> Hamburg (Německo)</a:t>
            </a:r>
          </a:p>
          <a:p>
            <a:pPr marL="0" indent="0">
              <a:buNone/>
            </a:pPr>
            <a:r>
              <a:rPr lang="pl-PL" sz="2400" dirty="0"/>
              <a:t>www.uni-hamburg.de/en/ internationales/studierende/incoming/austausch-gaststudium.html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/>
          <a:stretch/>
        </p:blipFill>
        <p:spPr>
          <a:xfrm>
            <a:off x="4649119" y="3216925"/>
            <a:ext cx="4449668" cy="31563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06" y="545965"/>
            <a:ext cx="2095500" cy="6762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2" y="3209528"/>
            <a:ext cx="4476577" cy="31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559" y="2409519"/>
            <a:ext cx="8787441" cy="147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/>
              <a:t>University </a:t>
            </a:r>
            <a:r>
              <a:rPr lang="cs-CZ" sz="4400" b="1" dirty="0" err="1"/>
              <a:t>of</a:t>
            </a:r>
            <a:r>
              <a:rPr lang="cs-CZ" sz="4400" b="1" dirty="0"/>
              <a:t> </a:t>
            </a:r>
            <a:r>
              <a:rPr lang="pt-BR" sz="4400" b="1" dirty="0"/>
              <a:t>Perugia</a:t>
            </a:r>
            <a:r>
              <a:rPr lang="cs-CZ" sz="4400" b="1" dirty="0"/>
              <a:t> (</a:t>
            </a:r>
            <a:r>
              <a:rPr lang="pt-BR" sz="4400" b="1" dirty="0"/>
              <a:t>Itálie</a:t>
            </a:r>
            <a:r>
              <a:rPr lang="cs-CZ" sz="4400" b="1" dirty="0"/>
              <a:t>)</a:t>
            </a:r>
            <a:endParaRPr lang="pt-BR" sz="4400" b="1" dirty="0"/>
          </a:p>
          <a:p>
            <a:pPr marL="0" indent="0">
              <a:buNone/>
            </a:pPr>
            <a:r>
              <a:rPr lang="pt-BR" sz="2100" dirty="0">
                <a:hlinkClick r:id="rId2"/>
              </a:rPr>
              <a:t>https://www.unipg.it/en/international-students/incoming-exchange-students</a:t>
            </a:r>
            <a:endParaRPr lang="cs-CZ" sz="2100" dirty="0"/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7" y="187532"/>
            <a:ext cx="5848235" cy="20322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68" y="338396"/>
            <a:ext cx="1730478" cy="17304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9" y="3728848"/>
            <a:ext cx="5874872" cy="44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056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</TotalTime>
  <Words>711</Words>
  <Application>Microsoft Office PowerPoint</Application>
  <PresentationFormat>Předvádění na obrazovce (4:3)</PresentationFormat>
  <Paragraphs>93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University of Gävle (Švédsko) https://www.hig.se/Ext/En/University-of-Gavle/Education/For-Exchange-Students.html     Nordic Ecology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se přihlásit  - kontaktovat oborového koordinátora na Ústavu botaniky a zoologie (Soňa Hroudová),  - zjistit si možnosti (univerzity spolupracující s ÚBZ, požadavky  hostující univerzity, např. jazyk),  - zjistit si termín výběrového řízení (vyhlašuje se obvykle v únoru - zkouškové,  informace na webu, FB, nástěnce ÚBZ  - po vyhlášení VŘ podat přihlášku  Nezapomeňte, že každý pobyt delší než 14 dní musí být evidován v IS MU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Soňa</dc:creator>
  <cp:lastModifiedBy>Soňa Hroudová</cp:lastModifiedBy>
  <cp:revision>37</cp:revision>
  <dcterms:created xsi:type="dcterms:W3CDTF">2018-09-19T07:05:39Z</dcterms:created>
  <dcterms:modified xsi:type="dcterms:W3CDTF">2024-02-29T08:43:35Z</dcterms:modified>
</cp:coreProperties>
</file>