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removePersonalInfoOnSave="1" autoCompressPictures="0">
  <p:sldMasterIdLst>
    <p:sldMasterId id="2147483648" r:id="rId4"/>
  </p:sldMasterIdLst>
  <p:notesMasterIdLst>
    <p:notesMasterId r:id="rId21"/>
  </p:notesMasterIdLst>
  <p:handoutMasterIdLst>
    <p:handoutMasterId r:id="rId22"/>
  </p:handoutMasterIdLst>
  <p:sldIdLst>
    <p:sldId id="288" r:id="rId5"/>
    <p:sldId id="279" r:id="rId6"/>
    <p:sldId id="289" r:id="rId7"/>
    <p:sldId id="296" r:id="rId8"/>
    <p:sldId id="280" r:id="rId9"/>
    <p:sldId id="291" r:id="rId10"/>
    <p:sldId id="298" r:id="rId11"/>
    <p:sldId id="281" r:id="rId12"/>
    <p:sldId id="282" r:id="rId13"/>
    <p:sldId id="292" r:id="rId14"/>
    <p:sldId id="293" r:id="rId15"/>
    <p:sldId id="285" r:id="rId16"/>
    <p:sldId id="297" r:id="rId17"/>
    <p:sldId id="294" r:id="rId18"/>
    <p:sldId id="295" r:id="rId19"/>
    <p:sldId id="299" r:id="rId20"/>
  </p:sldIdLst>
  <p:sldSz cx="12192000" cy="6858000"/>
  <p:notesSz cx="6797675" cy="9926638"/>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005EA4"/>
    <a:srgbClr val="86723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3152" autoAdjust="0"/>
  </p:normalViewPr>
  <p:slideViewPr>
    <p:cSldViewPr snapToGrid="0">
      <p:cViewPr varScale="1">
        <p:scale>
          <a:sx n="88" d="100"/>
          <a:sy n="88" d="100"/>
        </p:scale>
        <p:origin x="203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cs-CZ" dirty="0"/>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7F0B3252-6EA7-42D9-AAED-91EEC2B6A311}" type="datetime1">
              <a:rPr lang="cs-CZ" smtClean="0"/>
              <a:t>12.12.2019</a:t>
            </a:fld>
            <a:endParaRPr lang="cs-CZ" dirty="0"/>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cs-CZ" dirty="0"/>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FB53ADFC-ABB8-401A-BB24-33FDAFEDCEBD}" type="slidenum">
              <a:rPr lang="cs-CZ" smtClean="0"/>
              <a:t>‹#›</a:t>
            </a:fld>
            <a:endParaRPr lang="cs-CZ" dirty="0"/>
          </a:p>
        </p:txBody>
      </p:sp>
    </p:spTree>
    <p:extLst>
      <p:ext uri="{BB962C8B-B14F-4D97-AF65-F5344CB8AC3E}">
        <p14:creationId xmlns:p14="http://schemas.microsoft.com/office/powerpoint/2010/main" val="2733249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cs-CZ" noProof="0" dirty="0"/>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556DA2-773A-4AC1-B40B-F640A44E51E8}" type="datetime1">
              <a:rPr lang="cs-CZ" smtClean="0"/>
              <a:pPr/>
              <a:t>12.12.2019</a:t>
            </a:fld>
            <a:endParaRPr lang="cs-CZ" dirty="0"/>
          </a:p>
        </p:txBody>
      </p:sp>
      <p:sp>
        <p:nvSpPr>
          <p:cNvPr id="4" name="Zástupný symbol obrázku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é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cs-CZ" noProof="0" dirty="0"/>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4B725628-3A68-42F4-BA86-981817953149}" type="slidenum">
              <a:rPr lang="cs-CZ" noProof="0" smtClean="0"/>
              <a:t>‹#›</a:t>
            </a:fld>
            <a:endParaRPr lang="cs-CZ" noProof="0" dirty="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ovakoviny.eu/archiv/veda/653-gravitace-zahad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kina.cz/a/Centr%C3%A1ln%C3%AD_t%C4%9Bleso" TargetMode="External"/><Relationship Id="rId7" Type="http://schemas.openxmlformats.org/officeDocument/2006/relationships/hyperlink" Target="http://www.wikina.cz/a/Probl%C3%A9m_t%C5%99%C3%AD_t%C4%9Ble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wikina.cz/a/Elementy_dr%C3%A1hy" TargetMode="External"/><Relationship Id="rId5" Type="http://schemas.openxmlformats.org/officeDocument/2006/relationships/hyperlink" Target="http://www.wikina.cz/a/Ku%C5%BEelose%C4%8Dka" TargetMode="External"/><Relationship Id="rId4" Type="http://schemas.openxmlformats.org/officeDocument/2006/relationships/hyperlink" Target="http://www.wikina.cz/a/Keplerovy_z%C3%A1kon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Projekt</a:t>
            </a:r>
            <a:r>
              <a:rPr lang="en-US" dirty="0"/>
              <a:t> se </a:t>
            </a:r>
            <a:r>
              <a:rPr lang="en-US" dirty="0" err="1"/>
              <a:t>zaměřuje</a:t>
            </a:r>
            <a:r>
              <a:rPr lang="en-US" dirty="0"/>
              <a:t> </a:t>
            </a:r>
            <a:r>
              <a:rPr lang="en-US" dirty="0" err="1"/>
              <a:t>na</a:t>
            </a:r>
            <a:r>
              <a:rPr lang="en-US" dirty="0"/>
              <a:t> </a:t>
            </a:r>
            <a:r>
              <a:rPr lang="en-US" dirty="0" err="1"/>
              <a:t>překlady</a:t>
            </a:r>
            <a:r>
              <a:rPr lang="en-US" dirty="0"/>
              <a:t> </a:t>
            </a:r>
            <a:r>
              <a:rPr lang="en-US" dirty="0" err="1"/>
              <a:t>spisů</a:t>
            </a:r>
            <a:r>
              <a:rPr lang="en-US" dirty="0"/>
              <a:t> </a:t>
            </a:r>
            <a:r>
              <a:rPr lang="en-US" dirty="0" err="1"/>
              <a:t>ze</a:t>
            </a:r>
            <a:r>
              <a:rPr lang="en-US" dirty="0"/>
              <a:t> 17. </a:t>
            </a:r>
            <a:r>
              <a:rPr lang="en-US" dirty="0" err="1"/>
              <a:t>století</a:t>
            </a:r>
            <a:r>
              <a:rPr lang="en-US" dirty="0"/>
              <a:t>, </a:t>
            </a:r>
            <a:r>
              <a:rPr lang="en-US" dirty="0" err="1"/>
              <a:t>které</a:t>
            </a:r>
            <a:r>
              <a:rPr lang="en-US" dirty="0"/>
              <a:t> </a:t>
            </a:r>
            <a:r>
              <a:rPr lang="en-US" dirty="0" err="1"/>
              <a:t>představují</a:t>
            </a:r>
            <a:r>
              <a:rPr lang="en-US" dirty="0"/>
              <a:t> </a:t>
            </a:r>
            <a:r>
              <a:rPr lang="en-US" dirty="0" err="1"/>
              <a:t>mimořádnou</a:t>
            </a:r>
            <a:r>
              <a:rPr lang="en-US" dirty="0"/>
              <a:t> </a:t>
            </a:r>
            <a:r>
              <a:rPr lang="en-US" dirty="0" err="1"/>
              <a:t>překladatelskou</a:t>
            </a:r>
            <a:r>
              <a:rPr lang="en-US" dirty="0"/>
              <a:t> </a:t>
            </a:r>
            <a:r>
              <a:rPr lang="en-US" dirty="0" err="1"/>
              <a:t>výzvu</a:t>
            </a:r>
            <a:r>
              <a:rPr lang="en-US" dirty="0"/>
              <a:t>, </a:t>
            </a:r>
            <a:r>
              <a:rPr lang="en-US" dirty="0" err="1"/>
              <a:t>neboť</a:t>
            </a:r>
            <a:r>
              <a:rPr lang="en-US" dirty="0"/>
              <a:t> </a:t>
            </a:r>
            <a:r>
              <a:rPr lang="en-US" dirty="0" err="1"/>
              <a:t>jsou</a:t>
            </a:r>
            <a:r>
              <a:rPr lang="en-US" dirty="0"/>
              <a:t> </a:t>
            </a:r>
            <a:r>
              <a:rPr lang="en-US" dirty="0" err="1"/>
              <a:t>psány</a:t>
            </a:r>
            <a:r>
              <a:rPr lang="en-US" dirty="0"/>
              <a:t> </a:t>
            </a:r>
            <a:r>
              <a:rPr lang="en-US" dirty="0" err="1"/>
              <a:t>latinsky</a:t>
            </a:r>
            <a:r>
              <a:rPr lang="en-US" dirty="0"/>
              <a:t> </a:t>
            </a:r>
            <a:r>
              <a:rPr lang="en-US" dirty="0" err="1"/>
              <a:t>nebo</a:t>
            </a:r>
            <a:r>
              <a:rPr lang="en-US" dirty="0"/>
              <a:t> </a:t>
            </a:r>
            <a:r>
              <a:rPr lang="en-US" dirty="0" err="1"/>
              <a:t>barokními</a:t>
            </a:r>
            <a:r>
              <a:rPr lang="en-US" dirty="0"/>
              <a:t> </a:t>
            </a:r>
            <a:r>
              <a:rPr lang="en-US" dirty="0" err="1"/>
              <a:t>formami</a:t>
            </a:r>
            <a:r>
              <a:rPr lang="en-US" dirty="0"/>
              <a:t> </a:t>
            </a:r>
            <a:r>
              <a:rPr lang="en-US" dirty="0" err="1"/>
              <a:t>národních</a:t>
            </a:r>
            <a:r>
              <a:rPr lang="en-US" dirty="0"/>
              <a:t> </a:t>
            </a:r>
            <a:r>
              <a:rPr lang="en-US" dirty="0" err="1"/>
              <a:t>jazyků</a:t>
            </a:r>
            <a:r>
              <a:rPr lang="en-US" dirty="0"/>
              <a:t>, </a:t>
            </a:r>
            <a:r>
              <a:rPr lang="en-US" dirty="0" err="1"/>
              <a:t>byly</a:t>
            </a:r>
            <a:r>
              <a:rPr lang="en-US" dirty="0"/>
              <a:t> </a:t>
            </a:r>
            <a:r>
              <a:rPr lang="en-US" dirty="0" err="1"/>
              <a:t>formulovány</a:t>
            </a:r>
            <a:r>
              <a:rPr lang="en-US" dirty="0"/>
              <a:t> pro </a:t>
            </a:r>
            <a:r>
              <a:rPr lang="en-US" dirty="0" err="1"/>
              <a:t>specifický</a:t>
            </a:r>
            <a:r>
              <a:rPr lang="en-US" dirty="0"/>
              <a:t> </a:t>
            </a:r>
            <a:r>
              <a:rPr lang="en-US" dirty="0" err="1"/>
              <a:t>čtenářský</a:t>
            </a:r>
            <a:r>
              <a:rPr lang="en-US" dirty="0"/>
              <a:t> </a:t>
            </a:r>
            <a:r>
              <a:rPr lang="en-US" dirty="0" err="1"/>
              <a:t>kontext</a:t>
            </a:r>
            <a:r>
              <a:rPr lang="en-US" dirty="0"/>
              <a:t> a </a:t>
            </a:r>
            <a:r>
              <a:rPr lang="en-US" dirty="0" err="1"/>
              <a:t>obsahují</a:t>
            </a:r>
            <a:r>
              <a:rPr lang="en-US" dirty="0"/>
              <a:t> </a:t>
            </a:r>
            <a:r>
              <a:rPr lang="en-US" dirty="0" err="1"/>
              <a:t>současně</a:t>
            </a:r>
            <a:r>
              <a:rPr lang="en-US" dirty="0"/>
              <a:t> </a:t>
            </a:r>
            <a:r>
              <a:rPr lang="en-US" dirty="0" err="1"/>
              <a:t>matematické</a:t>
            </a:r>
            <a:r>
              <a:rPr lang="en-US" dirty="0"/>
              <a:t>, </a:t>
            </a:r>
            <a:r>
              <a:rPr lang="en-US" dirty="0" err="1"/>
              <a:t>filosofické</a:t>
            </a:r>
            <a:r>
              <a:rPr lang="en-US" dirty="0"/>
              <a:t> i </a:t>
            </a:r>
            <a:r>
              <a:rPr lang="en-US" dirty="0" err="1"/>
              <a:t>teologické</a:t>
            </a:r>
            <a:r>
              <a:rPr lang="en-US" dirty="0"/>
              <a:t> </a:t>
            </a:r>
            <a:r>
              <a:rPr lang="en-US" dirty="0" err="1"/>
              <a:t>pasáže</a:t>
            </a:r>
            <a:r>
              <a:rPr lang="en-US" dirty="0"/>
              <a:t>. </a:t>
            </a:r>
            <a:endParaRPr lang="cs-CZ" dirty="0"/>
          </a:p>
          <a:p>
            <a:r>
              <a:rPr lang="en-US" dirty="0" err="1"/>
              <a:t>Taková</a:t>
            </a:r>
            <a:r>
              <a:rPr lang="en-US" dirty="0"/>
              <a:t> </a:t>
            </a:r>
            <a:r>
              <a:rPr lang="en-US" dirty="0" err="1"/>
              <a:t>díla</a:t>
            </a:r>
            <a:r>
              <a:rPr lang="en-US" dirty="0"/>
              <a:t> je </a:t>
            </a:r>
            <a:r>
              <a:rPr lang="en-US" dirty="0" err="1"/>
              <a:t>možné</a:t>
            </a:r>
            <a:r>
              <a:rPr lang="en-US" dirty="0"/>
              <a:t> </a:t>
            </a:r>
            <a:r>
              <a:rPr lang="en-US" dirty="0" err="1"/>
              <a:t>překládat</a:t>
            </a:r>
            <a:r>
              <a:rPr lang="en-US" dirty="0"/>
              <a:t> </a:t>
            </a:r>
            <a:r>
              <a:rPr lang="en-US" dirty="0" err="1"/>
              <a:t>jen</a:t>
            </a:r>
            <a:r>
              <a:rPr lang="en-US" dirty="0"/>
              <a:t> </a:t>
            </a:r>
            <a:r>
              <a:rPr lang="en-US" dirty="0" err="1"/>
              <a:t>na</a:t>
            </a:r>
            <a:r>
              <a:rPr lang="en-US" dirty="0"/>
              <a:t> </a:t>
            </a:r>
            <a:r>
              <a:rPr lang="en-US" dirty="0" err="1"/>
              <a:t>základě</a:t>
            </a:r>
            <a:r>
              <a:rPr lang="en-US" dirty="0"/>
              <a:t> </a:t>
            </a:r>
            <a:r>
              <a:rPr lang="en-US" dirty="0" err="1"/>
              <a:t>kolektivní</a:t>
            </a:r>
            <a:r>
              <a:rPr lang="en-US" dirty="0"/>
              <a:t> </a:t>
            </a:r>
            <a:r>
              <a:rPr lang="en-US" dirty="0" err="1"/>
              <a:t>spolupráce</a:t>
            </a:r>
            <a:r>
              <a:rPr lang="en-US" dirty="0"/>
              <a:t> </a:t>
            </a:r>
            <a:r>
              <a:rPr lang="en-US" dirty="0" err="1"/>
              <a:t>přírodovědců</a:t>
            </a:r>
            <a:r>
              <a:rPr lang="en-US" dirty="0"/>
              <a:t>, </a:t>
            </a:r>
            <a:r>
              <a:rPr lang="en-US" dirty="0" err="1"/>
              <a:t>historiků</a:t>
            </a:r>
            <a:r>
              <a:rPr lang="en-US" dirty="0"/>
              <a:t> a </a:t>
            </a:r>
            <a:r>
              <a:rPr lang="en-US" dirty="0" err="1"/>
              <a:t>didaktiků</a:t>
            </a:r>
            <a:r>
              <a:rPr lang="en-US" dirty="0"/>
              <a:t> </a:t>
            </a:r>
            <a:r>
              <a:rPr lang="en-US" dirty="0" err="1"/>
              <a:t>přírodních</a:t>
            </a:r>
            <a:r>
              <a:rPr lang="en-US" dirty="0"/>
              <a:t> </a:t>
            </a:r>
            <a:r>
              <a:rPr lang="en-US" dirty="0" err="1"/>
              <a:t>věd</a:t>
            </a:r>
            <a:r>
              <a:rPr lang="en-US" dirty="0"/>
              <a:t>, </a:t>
            </a:r>
            <a:r>
              <a:rPr lang="en-US" dirty="0" err="1"/>
              <a:t>filologů</a:t>
            </a:r>
            <a:r>
              <a:rPr lang="en-US" dirty="0"/>
              <a:t> a </a:t>
            </a:r>
            <a:r>
              <a:rPr lang="en-US" dirty="0" err="1"/>
              <a:t>historiků</a:t>
            </a:r>
            <a:r>
              <a:rPr lang="en-US" dirty="0"/>
              <a:t> </a:t>
            </a:r>
            <a:r>
              <a:rPr lang="en-US" dirty="0" err="1"/>
              <a:t>filosofie</a:t>
            </a:r>
            <a:r>
              <a:rPr lang="en-US" dirty="0"/>
              <a:t>. </a:t>
            </a:r>
            <a:r>
              <a:rPr lang="en-US" dirty="0" err="1"/>
              <a:t>Naším</a:t>
            </a:r>
            <a:r>
              <a:rPr lang="en-US" dirty="0"/>
              <a:t> </a:t>
            </a:r>
            <a:r>
              <a:rPr lang="en-US" dirty="0" err="1"/>
              <a:t>záměrem</a:t>
            </a:r>
            <a:r>
              <a:rPr lang="en-US" dirty="0"/>
              <a:t> </a:t>
            </a:r>
            <a:r>
              <a:rPr lang="en-US" dirty="0" err="1"/>
              <a:t>není</a:t>
            </a:r>
            <a:r>
              <a:rPr lang="en-US" dirty="0"/>
              <a:t> </a:t>
            </a:r>
            <a:r>
              <a:rPr lang="en-US" dirty="0" err="1"/>
              <a:t>ani</a:t>
            </a:r>
            <a:r>
              <a:rPr lang="en-US" dirty="0"/>
              <a:t> </a:t>
            </a:r>
            <a:r>
              <a:rPr lang="en-US" dirty="0" err="1"/>
              <a:t>popularizace</a:t>
            </a:r>
            <a:r>
              <a:rPr lang="en-US" dirty="0"/>
              <a:t> </a:t>
            </a:r>
            <a:r>
              <a:rPr lang="en-US" dirty="0" err="1"/>
              <a:t>vědy</a:t>
            </a:r>
            <a:r>
              <a:rPr lang="en-US" dirty="0"/>
              <a:t>, </a:t>
            </a:r>
            <a:r>
              <a:rPr lang="en-US" dirty="0" err="1"/>
              <a:t>ani</a:t>
            </a:r>
            <a:r>
              <a:rPr lang="en-US" dirty="0"/>
              <a:t> </a:t>
            </a:r>
            <a:r>
              <a:rPr lang="en-US" dirty="0" err="1"/>
              <a:t>samoúčelné</a:t>
            </a:r>
            <a:r>
              <a:rPr lang="en-US" dirty="0"/>
              <a:t> </a:t>
            </a:r>
            <a:r>
              <a:rPr lang="en-US" dirty="0" err="1"/>
              <a:t>zpřítomňování</a:t>
            </a:r>
            <a:r>
              <a:rPr lang="en-US" dirty="0"/>
              <a:t> </a:t>
            </a:r>
            <a:r>
              <a:rPr lang="en-US" dirty="0" err="1"/>
              <a:t>historicky</a:t>
            </a:r>
            <a:r>
              <a:rPr lang="en-US" dirty="0"/>
              <a:t> </a:t>
            </a:r>
            <a:r>
              <a:rPr lang="en-US" dirty="0" err="1"/>
              <a:t>překonaného</a:t>
            </a:r>
            <a:r>
              <a:rPr lang="en-US" dirty="0"/>
              <a:t> </a:t>
            </a:r>
            <a:r>
              <a:rPr lang="en-US" dirty="0" err="1"/>
              <a:t>vědění</a:t>
            </a:r>
            <a:r>
              <a:rPr lang="en-US" dirty="0"/>
              <a:t>. </a:t>
            </a:r>
            <a:r>
              <a:rPr lang="en-US" dirty="0" err="1"/>
              <a:t>Namísto</a:t>
            </a:r>
            <a:r>
              <a:rPr lang="en-US" dirty="0"/>
              <a:t> </a:t>
            </a:r>
            <a:r>
              <a:rPr lang="en-US" dirty="0" err="1"/>
              <a:t>pouhého</a:t>
            </a:r>
            <a:r>
              <a:rPr lang="en-US" dirty="0"/>
              <a:t> </a:t>
            </a:r>
            <a:r>
              <a:rPr lang="en-US" dirty="0" err="1"/>
              <a:t>připomenutí</a:t>
            </a:r>
            <a:r>
              <a:rPr lang="en-US" dirty="0"/>
              <a:t> </a:t>
            </a:r>
            <a:r>
              <a:rPr lang="en-US" dirty="0" err="1"/>
              <a:t>faktů</a:t>
            </a:r>
            <a:r>
              <a:rPr lang="en-US" dirty="0"/>
              <a:t> a </a:t>
            </a:r>
            <a:r>
              <a:rPr lang="en-US" dirty="0" err="1"/>
              <a:t>vyprávění</a:t>
            </a:r>
            <a:r>
              <a:rPr lang="en-US" dirty="0"/>
              <a:t> </a:t>
            </a:r>
            <a:r>
              <a:rPr lang="en-US" dirty="0" err="1"/>
              <a:t>životopisných</a:t>
            </a:r>
            <a:r>
              <a:rPr lang="en-US" dirty="0"/>
              <a:t> </a:t>
            </a:r>
            <a:r>
              <a:rPr lang="en-US" dirty="0" err="1"/>
              <a:t>anekdot</a:t>
            </a:r>
            <a:r>
              <a:rPr lang="en-US" dirty="0"/>
              <a:t> </a:t>
            </a:r>
            <a:r>
              <a:rPr lang="en-US" dirty="0" err="1"/>
              <a:t>chceme</a:t>
            </a:r>
            <a:r>
              <a:rPr lang="en-US" dirty="0"/>
              <a:t> </a:t>
            </a:r>
            <a:r>
              <a:rPr lang="en-US" dirty="0" err="1"/>
              <a:t>systematicky</a:t>
            </a:r>
            <a:r>
              <a:rPr lang="en-US" dirty="0"/>
              <a:t> </a:t>
            </a:r>
            <a:r>
              <a:rPr lang="en-US" dirty="0" err="1"/>
              <a:t>představit</a:t>
            </a:r>
            <a:r>
              <a:rPr lang="en-US" dirty="0"/>
              <a:t> </a:t>
            </a:r>
            <a:r>
              <a:rPr lang="en-US" dirty="0" err="1"/>
              <a:t>kontext</a:t>
            </a:r>
            <a:r>
              <a:rPr lang="en-US" dirty="0"/>
              <a:t>, </a:t>
            </a:r>
            <a:r>
              <a:rPr lang="en-US" dirty="0" err="1"/>
              <a:t>původ</a:t>
            </a:r>
            <a:r>
              <a:rPr lang="en-US" dirty="0"/>
              <a:t>, </a:t>
            </a:r>
            <a:r>
              <a:rPr lang="en-US" dirty="0" err="1"/>
              <a:t>cíle</a:t>
            </a:r>
            <a:r>
              <a:rPr lang="en-US" dirty="0"/>
              <a:t>, </a:t>
            </a:r>
            <a:r>
              <a:rPr lang="en-US" dirty="0" err="1"/>
              <a:t>metody</a:t>
            </a:r>
            <a:r>
              <a:rPr lang="en-US" dirty="0"/>
              <a:t> a </a:t>
            </a:r>
            <a:r>
              <a:rPr lang="en-US" dirty="0" err="1"/>
              <a:t>recepci</a:t>
            </a:r>
            <a:r>
              <a:rPr lang="en-US" dirty="0"/>
              <a:t> </a:t>
            </a:r>
            <a:r>
              <a:rPr lang="en-US" dirty="0" err="1"/>
              <a:t>překládaných</a:t>
            </a:r>
            <a:r>
              <a:rPr lang="en-US" dirty="0"/>
              <a:t> </a:t>
            </a:r>
            <a:r>
              <a:rPr lang="en-US" dirty="0" err="1"/>
              <a:t>děl</a:t>
            </a:r>
            <a:r>
              <a:rPr lang="en-US" dirty="0"/>
              <a:t>. </a:t>
            </a:r>
            <a:r>
              <a:rPr lang="en-US" dirty="0" err="1"/>
              <a:t>Věříme</a:t>
            </a:r>
            <a:r>
              <a:rPr lang="en-US" dirty="0"/>
              <a:t>, </a:t>
            </a:r>
            <a:r>
              <a:rPr lang="en-US" dirty="0" err="1"/>
              <a:t>že</a:t>
            </a:r>
            <a:r>
              <a:rPr lang="en-US" dirty="0"/>
              <a:t> </a:t>
            </a:r>
            <a:r>
              <a:rPr lang="en-US" dirty="0" err="1"/>
              <a:t>takto</a:t>
            </a:r>
            <a:r>
              <a:rPr lang="en-US" dirty="0"/>
              <a:t> </a:t>
            </a:r>
            <a:r>
              <a:rPr lang="en-US" dirty="0" err="1"/>
              <a:t>dynamicky</a:t>
            </a:r>
            <a:r>
              <a:rPr lang="en-US" dirty="0"/>
              <a:t> </a:t>
            </a:r>
            <a:r>
              <a:rPr lang="en-US" dirty="0" err="1"/>
              <a:t>představená</a:t>
            </a:r>
            <a:r>
              <a:rPr lang="en-US" dirty="0"/>
              <a:t> </a:t>
            </a:r>
            <a:r>
              <a:rPr lang="en-US" dirty="0" err="1"/>
              <a:t>vědecká</a:t>
            </a:r>
            <a:r>
              <a:rPr lang="en-US" dirty="0"/>
              <a:t> </a:t>
            </a:r>
            <a:r>
              <a:rPr lang="en-US" dirty="0" err="1"/>
              <a:t>praxe</a:t>
            </a:r>
            <a:r>
              <a:rPr lang="en-US" dirty="0"/>
              <a:t> </a:t>
            </a:r>
            <a:r>
              <a:rPr lang="en-US" dirty="0" err="1"/>
              <a:t>minulosti</a:t>
            </a:r>
            <a:r>
              <a:rPr lang="en-US" dirty="0"/>
              <a:t> </a:t>
            </a:r>
            <a:r>
              <a:rPr lang="en-US" dirty="0" err="1"/>
              <a:t>může</a:t>
            </a:r>
            <a:r>
              <a:rPr lang="en-US" dirty="0"/>
              <a:t> </a:t>
            </a:r>
            <a:r>
              <a:rPr lang="en-US" dirty="0" err="1"/>
              <a:t>být</a:t>
            </a:r>
            <a:r>
              <a:rPr lang="en-US" dirty="0"/>
              <a:t> </a:t>
            </a:r>
            <a:r>
              <a:rPr lang="en-US" dirty="0" err="1"/>
              <a:t>atraktivní</a:t>
            </a:r>
            <a:r>
              <a:rPr lang="en-US" dirty="0"/>
              <a:t> i pro </a:t>
            </a:r>
            <a:r>
              <a:rPr lang="en-US" dirty="0" err="1"/>
              <a:t>současné</a:t>
            </a:r>
            <a:r>
              <a:rPr lang="en-US" dirty="0"/>
              <a:t> </a:t>
            </a:r>
            <a:r>
              <a:rPr lang="en-US" dirty="0" err="1"/>
              <a:t>čtenáře</a:t>
            </a:r>
            <a:r>
              <a:rPr lang="en-US" dirty="0"/>
              <a:t> z </a:t>
            </a:r>
            <a:r>
              <a:rPr lang="en-US" dirty="0" err="1"/>
              <a:t>humanitních</a:t>
            </a:r>
            <a:r>
              <a:rPr lang="en-US" dirty="0"/>
              <a:t> i </a:t>
            </a:r>
            <a:r>
              <a:rPr lang="en-US" dirty="0" err="1"/>
              <a:t>přírodovědných</a:t>
            </a:r>
            <a:r>
              <a:rPr lang="en-US" dirty="0"/>
              <a:t> </a:t>
            </a:r>
            <a:r>
              <a:rPr lang="en-US" dirty="0" err="1"/>
              <a:t>fakult</a:t>
            </a:r>
            <a:r>
              <a:rPr lang="en-US" dirty="0"/>
              <a:t> a </a:t>
            </a:r>
            <a:r>
              <a:rPr lang="en-US" dirty="0" err="1"/>
              <a:t>připomene</a:t>
            </a:r>
            <a:r>
              <a:rPr lang="en-US" dirty="0"/>
              <a:t> </a:t>
            </a:r>
            <a:r>
              <a:rPr lang="en-US" dirty="0" err="1"/>
              <a:t>jim</a:t>
            </a:r>
            <a:r>
              <a:rPr lang="en-US" dirty="0"/>
              <a:t>, </a:t>
            </a:r>
            <a:r>
              <a:rPr lang="en-US" dirty="0" err="1"/>
              <a:t>že</a:t>
            </a:r>
            <a:r>
              <a:rPr lang="en-US" dirty="0"/>
              <a:t> </a:t>
            </a:r>
            <a:r>
              <a:rPr lang="en-US" dirty="0" err="1"/>
              <a:t>moderní</a:t>
            </a:r>
            <a:r>
              <a:rPr lang="en-US" dirty="0"/>
              <a:t> </a:t>
            </a:r>
            <a:r>
              <a:rPr lang="en-US" dirty="0" err="1"/>
              <a:t>humanitní</a:t>
            </a:r>
            <a:r>
              <a:rPr lang="en-US" dirty="0"/>
              <a:t> </a:t>
            </a:r>
            <a:r>
              <a:rPr lang="en-US" dirty="0" err="1"/>
              <a:t>obory</a:t>
            </a:r>
            <a:r>
              <a:rPr lang="en-US" dirty="0"/>
              <a:t> i </a:t>
            </a:r>
            <a:r>
              <a:rPr lang="en-US" dirty="0" err="1"/>
              <a:t>moderní</a:t>
            </a:r>
            <a:r>
              <a:rPr lang="en-US" dirty="0"/>
              <a:t> </a:t>
            </a:r>
            <a:r>
              <a:rPr lang="en-US" dirty="0" err="1"/>
              <a:t>přírodní</a:t>
            </a:r>
            <a:r>
              <a:rPr lang="en-US" dirty="0"/>
              <a:t> </a:t>
            </a:r>
            <a:r>
              <a:rPr lang="en-US" dirty="0" err="1"/>
              <a:t>vědy</a:t>
            </a:r>
            <a:r>
              <a:rPr lang="en-US" dirty="0"/>
              <a:t> se </a:t>
            </a:r>
            <a:r>
              <a:rPr lang="en-US" dirty="0" err="1"/>
              <a:t>přes</a:t>
            </a:r>
            <a:r>
              <a:rPr lang="en-US" dirty="0"/>
              <a:t> </a:t>
            </a:r>
            <a:r>
              <a:rPr lang="en-US" dirty="0" err="1"/>
              <a:t>všechny</a:t>
            </a:r>
            <a:r>
              <a:rPr lang="en-US" dirty="0"/>
              <a:t> </a:t>
            </a:r>
            <a:r>
              <a:rPr lang="en-US" dirty="0" err="1"/>
              <a:t>dílčí</a:t>
            </a:r>
            <a:r>
              <a:rPr lang="en-US" dirty="0"/>
              <a:t> </a:t>
            </a:r>
            <a:r>
              <a:rPr lang="en-US" dirty="0" err="1"/>
              <a:t>odlišnosti</a:t>
            </a:r>
            <a:r>
              <a:rPr lang="en-US" dirty="0"/>
              <a:t> </a:t>
            </a:r>
            <a:r>
              <a:rPr lang="en-US" dirty="0" err="1"/>
              <a:t>podílejí</a:t>
            </a:r>
            <a:r>
              <a:rPr lang="en-US" dirty="0"/>
              <a:t> </a:t>
            </a:r>
            <a:r>
              <a:rPr lang="en-US" dirty="0" err="1"/>
              <a:t>na</a:t>
            </a:r>
            <a:r>
              <a:rPr lang="en-US" dirty="0"/>
              <a:t> </a:t>
            </a:r>
            <a:r>
              <a:rPr lang="en-US" dirty="0" err="1"/>
              <a:t>stejném</a:t>
            </a:r>
            <a:r>
              <a:rPr lang="en-US" dirty="0"/>
              <a:t> </a:t>
            </a:r>
            <a:r>
              <a:rPr lang="en-US" dirty="0" err="1"/>
              <a:t>epistemologickém</a:t>
            </a:r>
            <a:r>
              <a:rPr lang="en-US" dirty="0"/>
              <a:t> </a:t>
            </a:r>
            <a:r>
              <a:rPr lang="en-US" dirty="0" err="1"/>
              <a:t>projektu</a:t>
            </a:r>
            <a:r>
              <a:rPr lang="en-US" dirty="0"/>
              <a:t>. </a:t>
            </a:r>
            <a:r>
              <a:rPr lang="en-US" dirty="0" err="1"/>
              <a:t>Přehled</a:t>
            </a:r>
            <a:r>
              <a:rPr lang="en-US" dirty="0"/>
              <a:t> </a:t>
            </a:r>
            <a:r>
              <a:rPr lang="en-US" dirty="0" err="1"/>
              <a:t>překládaných</a:t>
            </a:r>
            <a:r>
              <a:rPr lang="en-US" dirty="0"/>
              <a:t> </a:t>
            </a:r>
            <a:r>
              <a:rPr lang="en-US" dirty="0" err="1"/>
              <a:t>spisů</a:t>
            </a:r>
            <a:r>
              <a:rPr lang="en-US" dirty="0"/>
              <a:t>: 1) </a:t>
            </a:r>
            <a:r>
              <a:rPr lang="en-US" dirty="0" err="1"/>
              <a:t>výbor</a:t>
            </a:r>
            <a:r>
              <a:rPr lang="en-US" dirty="0"/>
              <a:t> z </a:t>
            </a:r>
            <a:r>
              <a:rPr lang="en-US" dirty="0" err="1"/>
              <a:t>Keplerova</a:t>
            </a:r>
            <a:r>
              <a:rPr lang="en-US" dirty="0"/>
              <a:t> </a:t>
            </a:r>
            <a:r>
              <a:rPr lang="en-US" dirty="0" err="1"/>
              <a:t>spisu</a:t>
            </a:r>
            <a:r>
              <a:rPr lang="en-US" dirty="0"/>
              <a:t> </a:t>
            </a:r>
            <a:r>
              <a:rPr lang="en-US" dirty="0" err="1"/>
              <a:t>Astronomia</a:t>
            </a:r>
            <a:r>
              <a:rPr lang="en-US" dirty="0"/>
              <a:t> nova (1609); 2) </a:t>
            </a:r>
            <a:r>
              <a:rPr lang="en-US" dirty="0" err="1"/>
              <a:t>výbor</a:t>
            </a:r>
            <a:r>
              <a:rPr lang="en-US" dirty="0"/>
              <a:t> z </a:t>
            </a:r>
            <a:r>
              <a:rPr lang="en-US" dirty="0" err="1"/>
              <a:t>několika</a:t>
            </a:r>
            <a:r>
              <a:rPr lang="en-US" dirty="0"/>
              <a:t> </a:t>
            </a:r>
            <a:r>
              <a:rPr lang="en-US" dirty="0" err="1"/>
              <a:t>Newtonových</a:t>
            </a:r>
            <a:r>
              <a:rPr lang="en-US" dirty="0"/>
              <a:t> </a:t>
            </a:r>
            <a:r>
              <a:rPr lang="en-US" dirty="0" err="1"/>
              <a:t>textů</a:t>
            </a:r>
            <a:r>
              <a:rPr lang="en-US" dirty="0"/>
              <a:t> (</a:t>
            </a:r>
            <a:r>
              <a:rPr lang="en-US" dirty="0" err="1"/>
              <a:t>Philosophiae</a:t>
            </a:r>
            <a:r>
              <a:rPr lang="en-US" dirty="0"/>
              <a:t> </a:t>
            </a:r>
            <a:r>
              <a:rPr lang="en-US" dirty="0" err="1"/>
              <a:t>naturalis</a:t>
            </a:r>
            <a:r>
              <a:rPr lang="en-US" dirty="0"/>
              <a:t> principia </a:t>
            </a:r>
            <a:r>
              <a:rPr lang="en-US" dirty="0" err="1"/>
              <a:t>mathematica</a:t>
            </a:r>
            <a:r>
              <a:rPr lang="en-US" dirty="0"/>
              <a:t> (1687); </a:t>
            </a:r>
            <a:r>
              <a:rPr lang="en-US" dirty="0" err="1"/>
              <a:t>Opticks</a:t>
            </a:r>
            <a:r>
              <a:rPr lang="en-US" dirty="0"/>
              <a:t> (1704); </a:t>
            </a:r>
            <a:r>
              <a:rPr lang="en-US" dirty="0" err="1"/>
              <a:t>vybraná</a:t>
            </a:r>
            <a:r>
              <a:rPr lang="en-US" dirty="0"/>
              <a:t> </a:t>
            </a:r>
            <a:r>
              <a:rPr lang="en-US" dirty="0" err="1"/>
              <a:t>korespondence</a:t>
            </a:r>
            <a:r>
              <a:rPr lang="en-US" dirty="0"/>
              <a:t>); 3) </a:t>
            </a:r>
            <a:r>
              <a:rPr lang="en-US" dirty="0" err="1"/>
              <a:t>překlad</a:t>
            </a:r>
            <a:r>
              <a:rPr lang="en-US" dirty="0"/>
              <a:t> </a:t>
            </a:r>
            <a:r>
              <a:rPr lang="en-US" dirty="0" err="1"/>
              <a:t>Galileova</a:t>
            </a:r>
            <a:r>
              <a:rPr lang="en-US" dirty="0"/>
              <a:t> </a:t>
            </a:r>
            <a:r>
              <a:rPr lang="en-US" dirty="0" err="1"/>
              <a:t>spisu</a:t>
            </a:r>
            <a:r>
              <a:rPr lang="en-US" dirty="0"/>
              <a:t> Il </a:t>
            </a:r>
            <a:r>
              <a:rPr lang="en-US" dirty="0" err="1"/>
              <a:t>saggiatore</a:t>
            </a:r>
            <a:r>
              <a:rPr lang="en-US" dirty="0"/>
              <a:t> (1623); 4) </a:t>
            </a:r>
            <a:r>
              <a:rPr lang="en-US" dirty="0" err="1"/>
              <a:t>překlad</a:t>
            </a:r>
            <a:r>
              <a:rPr lang="en-US" dirty="0"/>
              <a:t> </a:t>
            </a:r>
            <a:r>
              <a:rPr lang="en-US" dirty="0" err="1"/>
              <a:t>spisu</a:t>
            </a:r>
            <a:r>
              <a:rPr lang="en-US" dirty="0"/>
              <a:t> </a:t>
            </a:r>
            <a:r>
              <a:rPr lang="en-US" dirty="0" err="1"/>
              <a:t>Bertranda</a:t>
            </a:r>
            <a:r>
              <a:rPr lang="en-US" dirty="0"/>
              <a:t> de </a:t>
            </a:r>
            <a:r>
              <a:rPr lang="en-US" dirty="0" err="1"/>
              <a:t>Fontenelle</a:t>
            </a:r>
            <a:r>
              <a:rPr lang="en-US" dirty="0"/>
              <a:t> </a:t>
            </a:r>
            <a:r>
              <a:rPr lang="en-US" dirty="0" err="1"/>
              <a:t>Entretiens</a:t>
            </a:r>
            <a:r>
              <a:rPr lang="en-US" dirty="0"/>
              <a:t> </a:t>
            </a:r>
            <a:r>
              <a:rPr lang="en-US" dirty="0" err="1"/>
              <a:t>sur</a:t>
            </a:r>
            <a:r>
              <a:rPr lang="en-US" dirty="0"/>
              <a:t> la </a:t>
            </a:r>
            <a:r>
              <a:rPr lang="en-US" dirty="0" err="1"/>
              <a:t>pluralité</a:t>
            </a:r>
            <a:r>
              <a:rPr lang="en-US" dirty="0"/>
              <a:t> des </a:t>
            </a:r>
            <a:r>
              <a:rPr lang="en-US" dirty="0" err="1"/>
              <a:t>mondes</a:t>
            </a:r>
            <a:r>
              <a:rPr lang="en-US" dirty="0"/>
              <a:t> (1686); 5) </a:t>
            </a:r>
            <a:r>
              <a:rPr lang="en-US" dirty="0" err="1"/>
              <a:t>výbor</a:t>
            </a:r>
            <a:r>
              <a:rPr lang="en-US" dirty="0"/>
              <a:t> </a:t>
            </a:r>
            <a:r>
              <a:rPr lang="en-US" dirty="0" err="1"/>
              <a:t>ze</a:t>
            </a:r>
            <a:r>
              <a:rPr lang="en-US" dirty="0"/>
              <a:t> </a:t>
            </a:r>
            <a:r>
              <a:rPr lang="en-US" dirty="0" err="1"/>
              <a:t>spisu</a:t>
            </a:r>
            <a:r>
              <a:rPr lang="en-US" dirty="0"/>
              <a:t> </a:t>
            </a:r>
            <a:r>
              <a:rPr lang="en-US" dirty="0" err="1"/>
              <a:t>Jacoba</a:t>
            </a:r>
            <a:r>
              <a:rPr lang="en-US" dirty="0"/>
              <a:t> </a:t>
            </a:r>
            <a:r>
              <a:rPr lang="en-US" dirty="0" err="1"/>
              <a:t>Bernoulliho</a:t>
            </a:r>
            <a:r>
              <a:rPr lang="en-US" dirty="0"/>
              <a:t> </a:t>
            </a:r>
            <a:r>
              <a:rPr lang="en-US" dirty="0" err="1"/>
              <a:t>Ars</a:t>
            </a:r>
            <a:r>
              <a:rPr lang="en-US" dirty="0"/>
              <a:t> </a:t>
            </a:r>
            <a:r>
              <a:rPr lang="en-US" dirty="0" err="1"/>
              <a:t>conjectandi</a:t>
            </a:r>
            <a:r>
              <a:rPr lang="en-US" dirty="0"/>
              <a:t> (1713).</a:t>
            </a:r>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3</a:t>
            </a:fld>
            <a:endParaRPr lang="cs-CZ" noProof="0" dirty="0"/>
          </a:p>
        </p:txBody>
      </p:sp>
    </p:spTree>
    <p:extLst>
      <p:ext uri="{BB962C8B-B14F-4D97-AF65-F5344CB8AC3E}">
        <p14:creationId xmlns:p14="http://schemas.microsoft.com/office/powerpoint/2010/main" val="3084293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Newton je dodnes slaven jako vědecký génius, přestože vědcem dnešního typu zcela  nebyl, </a:t>
            </a:r>
          </a:p>
          <a:p>
            <a:r>
              <a:rPr lang="cs-CZ" dirty="0"/>
              <a:t>Jeho provozování alchymie mělo spíše spirituální povahu. Představa o univerzu proniknutém duchem a spirituálními silami byla jeho krédem</a:t>
            </a:r>
          </a:p>
          <a:p>
            <a:endParaRPr lang="cs-CZ" dirty="0"/>
          </a:p>
          <a:p>
            <a:r>
              <a:rPr lang="cs-CZ" dirty="0"/>
              <a:t>Žil téměř mnišským životem. Kvůli svým pokusům </a:t>
            </a:r>
            <a:r>
              <a:rPr lang="cs-CZ" dirty="0" err="1"/>
              <a:t>sotvaco</a:t>
            </a:r>
            <a:r>
              <a:rPr lang="cs-CZ" dirty="0"/>
              <a:t> vestoje pojedl, spával pět hodin denně a konzumoval ohromná kvanta kávy. Neměl zájem o materiální věci každodenního života. Jeho nesčetná studia dávné minulosti ho přiváděla k úvahám z dnešního hlediska až směšným (např. že Mojžíš byl prvním alchymistou, současná matematika je jen oživením Pythagorových myšlenek,</a:t>
            </a:r>
          </a:p>
          <a:p>
            <a:endParaRPr lang="cs-CZ" dirty="0"/>
          </a:p>
          <a:p>
            <a:r>
              <a:rPr lang="cs-CZ" sz="1200" kern="1200" dirty="0">
                <a:solidFill>
                  <a:schemeClr val="tx1"/>
                </a:solidFill>
                <a:effectLst/>
                <a:latin typeface="+mn-lt"/>
                <a:ea typeface="+mn-ea"/>
                <a:cs typeface="+mn-cs"/>
              </a:rPr>
              <a:t>Často se říká, že Newton odhalil tajemství </a:t>
            </a:r>
            <a:r>
              <a:rPr lang="cs-CZ" sz="1200" b="1" kern="1200" dirty="0">
                <a:solidFill>
                  <a:schemeClr val="tx1"/>
                </a:solidFill>
                <a:effectLst/>
                <a:latin typeface="+mn-lt"/>
                <a:ea typeface="+mn-ea"/>
                <a:cs typeface="+mn-cs"/>
                <a:hlinkClick r:id="rId3"/>
              </a:rPr>
              <a:t>gravitace</a:t>
            </a:r>
            <a:r>
              <a:rPr lang="cs-CZ" sz="1200" kern="1200" dirty="0">
                <a:solidFill>
                  <a:schemeClr val="tx1"/>
                </a:solidFill>
                <a:effectLst/>
                <a:latin typeface="+mn-lt"/>
                <a:ea typeface="+mn-ea"/>
                <a:cs typeface="+mn-cs"/>
              </a:rPr>
              <a:t>, ale je to dost nepřesné; ve skutečnosti ji jen matematicky popsal, což není úplně totéž - čím gravitace je, to pořád ještě moc nevíme. Nic to však neubírá na skutečnosti, že to byl právě on, kdo položil základy moderní fyziky. Jeho význam teprve mnohem později přerostl až Albert Einstein. A ten o Newtonovi řekl: "Příroda pro něho byla otevřenou knihou, jejíž písmena mohl číst bez námahy."</a:t>
            </a:r>
            <a:endParaRPr lang="cs-CZ" dirty="0"/>
          </a:p>
          <a:p>
            <a:endParaRPr lang="cs-CZ" dirty="0"/>
          </a:p>
          <a:p>
            <a:r>
              <a:rPr lang="cs-CZ" dirty="0"/>
              <a:t>Hledal neviditelné síly, působící mezi materiálními částmi světa, což odpovídalo představám alchymistů o  tajuplných skrytých silách ve světě, které ho oživují. Hodlal moderními technickými experimenty potvrzovat magické myšlení starých alchymistů. Newton také naznačil hypotézu éteru prostupujícího celý vesmír, jenž odpovídá za magnetismus i přitažlivost. V roce 1672 byl devětadvacetiletý Newton přijat do Královské společnosti v Londýně (</a:t>
            </a:r>
            <a:r>
              <a:rPr lang="cs-CZ" dirty="0" err="1"/>
              <a:t>Royal</a:t>
            </a:r>
            <a:r>
              <a:rPr lang="cs-CZ" dirty="0"/>
              <a:t> Society). </a:t>
            </a:r>
          </a:p>
        </p:txBody>
      </p:sp>
      <p:sp>
        <p:nvSpPr>
          <p:cNvPr id="4" name="Zástupný symbol pro číslo snímku 3"/>
          <p:cNvSpPr>
            <a:spLocks noGrp="1"/>
          </p:cNvSpPr>
          <p:nvPr>
            <p:ph type="sldNum" sz="quarter" idx="5"/>
          </p:nvPr>
        </p:nvSpPr>
        <p:spPr>
          <a:xfrm>
            <a:off x="3850443" y="9428584"/>
            <a:ext cx="2945659" cy="498055"/>
          </a:xfrm>
          <a:prstGeom prst="rect">
            <a:avLst/>
          </a:prstGeom>
        </p:spPr>
        <p:txBody>
          <a:bodyPr/>
          <a:lstStyle/>
          <a:p>
            <a:fld id="{B8B8540B-6B62-4111-BBA7-E4242547A708}" type="slidenum">
              <a:rPr lang="cs-CZ" smtClean="0"/>
              <a:t>15</a:t>
            </a:fld>
            <a:endParaRPr lang="cs-CZ"/>
          </a:p>
        </p:txBody>
      </p:sp>
    </p:spTree>
    <p:extLst>
      <p:ext uri="{BB962C8B-B14F-4D97-AF65-F5344CB8AC3E}">
        <p14:creationId xmlns:p14="http://schemas.microsoft.com/office/powerpoint/2010/main" val="143800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při zpracování Principií se mu vzorem byla Euklidova geometrie jejíž strukturu </a:t>
            </a:r>
          </a:p>
          <a:p>
            <a:r>
              <a:rPr lang="cs-CZ" dirty="0"/>
              <a:t>(číslované knihy, sekce, axiomy, zákony, definice, tvrzení, věty, důsledky a komentáře) a logiku typu věta - důkaz.</a:t>
            </a:r>
          </a:p>
          <a:p>
            <a:r>
              <a:rPr lang="cs-CZ" dirty="0"/>
              <a:t>Další vydání Principií, doplněné o analýzu pohybu v prostředí kladoucím odpor, a filosofické úvahy, vydal  po 26 letech v roce 1713 ve svých 70 letech, poslední vydání doplněné pozorování komet ve svých 83 letech a rok před svou smrtí. </a:t>
            </a:r>
          </a:p>
          <a:p>
            <a:r>
              <a:rPr lang="cs-CZ" dirty="0"/>
              <a:t>Newton napsal svá </a:t>
            </a:r>
            <a:r>
              <a:rPr lang="cs-CZ" dirty="0" err="1"/>
              <a:t>Principia</a:t>
            </a:r>
            <a:r>
              <a:rPr lang="cs-CZ" dirty="0"/>
              <a:t> v jazyce tehdejších vzdělanců - v latině.</a:t>
            </a:r>
          </a:p>
          <a:p>
            <a:r>
              <a:rPr lang="cs-CZ" sz="1200" kern="1200" dirty="0">
                <a:solidFill>
                  <a:schemeClr val="tx1"/>
                </a:solidFill>
                <a:latin typeface="+mn-lt"/>
                <a:ea typeface="+mn-ea"/>
                <a:cs typeface="+mn-cs"/>
              </a:rPr>
              <a:t>--</a:t>
            </a:r>
          </a:p>
          <a:p>
            <a:r>
              <a:rPr lang="cs-CZ" sz="1200" kern="1200" dirty="0">
                <a:solidFill>
                  <a:schemeClr val="tx1"/>
                </a:solidFill>
                <a:latin typeface="+mn-lt"/>
                <a:ea typeface="+mn-ea"/>
                <a:cs typeface="+mn-cs"/>
              </a:rPr>
              <a:t>Newton si uvědomil, že gravitační síla Země musí dosahovat daleko větší vzdálenosti, třeba až k Měsíci. </a:t>
            </a:r>
          </a:p>
          <a:p>
            <a:r>
              <a:rPr lang="cs-CZ" sz="1200" kern="1200" dirty="0">
                <a:solidFill>
                  <a:schemeClr val="tx1"/>
                </a:solidFill>
                <a:latin typeface="+mn-lt"/>
                <a:ea typeface="+mn-ea"/>
                <a:cs typeface="+mn-cs"/>
              </a:rPr>
              <a:t>Porovnáním oběžných dob různých planet s jejich vzdáleností od Slunce zjistil, že kdyby je na oběžných drahách udržovala síla analogická gravitaci, pak by se její intenzita zmenšovala se čtvercem vzdálenosti.  Snažil se vypočítat, zda by tato síla stačila na udržení satelitů jupiteru, země a Měsíce na jeho dráze.</a:t>
            </a:r>
          </a:p>
          <a:p>
            <a:endParaRPr lang="cs-CZ" sz="1200" kern="1200" dirty="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5"/>
          </p:nvPr>
        </p:nvSpPr>
        <p:spPr>
          <a:xfrm>
            <a:off x="3850443" y="9428584"/>
            <a:ext cx="2945659" cy="498055"/>
          </a:xfrm>
          <a:prstGeom prst="rect">
            <a:avLst/>
          </a:prstGeom>
        </p:spPr>
        <p:txBody>
          <a:bodyPr/>
          <a:lstStyle/>
          <a:p>
            <a:fld id="{B8B8540B-6B62-4111-BBA7-E4242547A708}" type="slidenum">
              <a:rPr lang="cs-CZ" smtClean="0"/>
              <a:t>5</a:t>
            </a:fld>
            <a:endParaRPr lang="cs-CZ"/>
          </a:p>
        </p:txBody>
      </p:sp>
    </p:spTree>
    <p:extLst>
      <p:ext uri="{BB962C8B-B14F-4D97-AF65-F5344CB8AC3E}">
        <p14:creationId xmlns:p14="http://schemas.microsoft.com/office/powerpoint/2010/main" val="44989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Zde</a:t>
            </a:r>
            <a:r>
              <a:rPr lang="en-US" dirty="0"/>
              <a:t> Newton </a:t>
            </a:r>
            <a:r>
              <a:rPr lang="en-US" dirty="0" err="1"/>
              <a:t>zavádí</a:t>
            </a:r>
            <a:r>
              <a:rPr lang="en-US" dirty="0"/>
              <a:t> </a:t>
            </a:r>
            <a:r>
              <a:rPr lang="en-US" dirty="0" err="1"/>
              <a:t>dnešní</a:t>
            </a:r>
            <a:r>
              <a:rPr lang="en-US" dirty="0"/>
              <a:t> </a:t>
            </a:r>
            <a:r>
              <a:rPr lang="en-US" dirty="0" err="1"/>
              <a:t>hmotnost</a:t>
            </a:r>
            <a:r>
              <a:rPr lang="en-US" dirty="0"/>
              <a:t>. </a:t>
            </a:r>
            <a:r>
              <a:rPr lang="en-US" dirty="0" err="1"/>
              <a:t>Sděluje</a:t>
            </a:r>
            <a:r>
              <a:rPr lang="en-US" dirty="0"/>
              <a:t>, </a:t>
            </a:r>
            <a:r>
              <a:rPr lang="en-US" dirty="0" err="1"/>
              <a:t>že</a:t>
            </a:r>
            <a:r>
              <a:rPr lang="en-US" dirty="0"/>
              <a:t> „</a:t>
            </a:r>
            <a:r>
              <a:rPr lang="en-US" dirty="0" err="1"/>
              <a:t>množství</a:t>
            </a:r>
            <a:r>
              <a:rPr lang="en-US" dirty="0"/>
              <a:t> </a:t>
            </a:r>
            <a:r>
              <a:rPr lang="en-US" dirty="0" err="1"/>
              <a:t>látky</a:t>
            </a:r>
            <a:r>
              <a:rPr lang="en-US" dirty="0"/>
              <a:t>“ </a:t>
            </a:r>
            <a:r>
              <a:rPr lang="en-US" dirty="0" err="1"/>
              <a:t>bude</a:t>
            </a:r>
            <a:r>
              <a:rPr lang="en-US" dirty="0"/>
              <a:t> </a:t>
            </a:r>
            <a:r>
              <a:rPr lang="en-US" dirty="0" err="1"/>
              <a:t>nadále</a:t>
            </a:r>
            <a:r>
              <a:rPr lang="en-US" dirty="0"/>
              <a:t> </a:t>
            </a:r>
            <a:r>
              <a:rPr lang="en-US" dirty="0" err="1"/>
              <a:t>označovat</a:t>
            </a:r>
            <a:r>
              <a:rPr lang="en-US" dirty="0"/>
              <a:t> </a:t>
            </a:r>
            <a:r>
              <a:rPr lang="en-US" dirty="0" err="1"/>
              <a:t>dvěma</a:t>
            </a:r>
            <a:r>
              <a:rPr lang="en-US" dirty="0"/>
              <a:t> </a:t>
            </a:r>
            <a:r>
              <a:rPr lang="en-US" dirty="0" err="1"/>
              <a:t>názvy</a:t>
            </a:r>
            <a:r>
              <a:rPr lang="en-US" dirty="0"/>
              <a:t>: „</a:t>
            </a:r>
            <a:r>
              <a:rPr lang="en-US" dirty="0" err="1"/>
              <a:t>těleso</a:t>
            </a:r>
            <a:r>
              <a:rPr lang="en-US" dirty="0"/>
              <a:t>“ a „</a:t>
            </a:r>
            <a:r>
              <a:rPr lang="en-US" dirty="0" err="1"/>
              <a:t>hmota</a:t>
            </a:r>
            <a:r>
              <a:rPr lang="en-US" dirty="0"/>
              <a:t>“. </a:t>
            </a:r>
            <a:r>
              <a:rPr lang="en-US" dirty="0" err="1"/>
              <a:t>Mimo</a:t>
            </a:r>
            <a:r>
              <a:rPr lang="en-US" dirty="0"/>
              <a:t> </a:t>
            </a:r>
            <a:r>
              <a:rPr lang="en-US" dirty="0" err="1"/>
              <a:t>jiné</a:t>
            </a:r>
            <a:r>
              <a:rPr lang="en-US" dirty="0"/>
              <a:t> </a:t>
            </a:r>
            <a:r>
              <a:rPr lang="en-US" dirty="0" err="1"/>
              <a:t>tím</a:t>
            </a:r>
            <a:r>
              <a:rPr lang="en-US" dirty="0"/>
              <a:t> </a:t>
            </a:r>
            <a:r>
              <a:rPr lang="en-US" dirty="0" err="1"/>
              <a:t>vytváří</a:t>
            </a:r>
            <a:r>
              <a:rPr lang="en-US" dirty="0"/>
              <a:t> </a:t>
            </a:r>
            <a:r>
              <a:rPr lang="en-US" dirty="0" err="1"/>
              <a:t>koncept</a:t>
            </a:r>
            <a:r>
              <a:rPr lang="en-US" dirty="0"/>
              <a:t> </a:t>
            </a:r>
            <a:r>
              <a:rPr lang="en-US" dirty="0" err="1"/>
              <a:t>fyzikálního</a:t>
            </a:r>
            <a:r>
              <a:rPr lang="en-US" dirty="0"/>
              <a:t> </a:t>
            </a:r>
            <a:r>
              <a:rPr lang="en-US" dirty="0" err="1"/>
              <a:t>tělesa</a:t>
            </a:r>
            <a:r>
              <a:rPr lang="en-US" dirty="0"/>
              <a:t>. V </a:t>
            </a:r>
            <a:r>
              <a:rPr lang="en-US" dirty="0" err="1"/>
              <a:t>Principech</a:t>
            </a:r>
            <a:r>
              <a:rPr lang="en-US" dirty="0"/>
              <a:t> se </a:t>
            </a:r>
            <a:r>
              <a:rPr lang="en-US" dirty="0" err="1"/>
              <a:t>dále</a:t>
            </a:r>
            <a:r>
              <a:rPr lang="en-US" dirty="0"/>
              <a:t> </a:t>
            </a:r>
            <a:r>
              <a:rPr lang="en-US" dirty="0" err="1"/>
              <a:t>nezmiňuje</a:t>
            </a:r>
            <a:r>
              <a:rPr lang="en-US" dirty="0"/>
              <a:t> o </a:t>
            </a:r>
            <a:r>
              <a:rPr lang="en-US" dirty="0" err="1"/>
              <a:t>způsobu</a:t>
            </a:r>
            <a:r>
              <a:rPr lang="en-US" dirty="0"/>
              <a:t> </a:t>
            </a:r>
            <a:r>
              <a:rPr lang="en-US" dirty="0" err="1"/>
              <a:t>zjišťování</a:t>
            </a:r>
            <a:r>
              <a:rPr lang="en-US" dirty="0"/>
              <a:t> „</a:t>
            </a:r>
            <a:r>
              <a:rPr lang="en-US" dirty="0" err="1"/>
              <a:t>hmoty</a:t>
            </a:r>
            <a:r>
              <a:rPr lang="en-US" dirty="0"/>
              <a:t>“ </a:t>
            </a:r>
            <a:r>
              <a:rPr lang="en-US" dirty="0" err="1"/>
              <a:t>pomocí</a:t>
            </a:r>
            <a:r>
              <a:rPr lang="en-US" dirty="0"/>
              <a:t> </a:t>
            </a:r>
            <a:r>
              <a:rPr lang="en-US" dirty="0" err="1"/>
              <a:t>hustoty</a:t>
            </a:r>
            <a:r>
              <a:rPr lang="en-US" dirty="0"/>
              <a:t> a </a:t>
            </a:r>
            <a:r>
              <a:rPr lang="en-US" dirty="0" err="1"/>
              <a:t>objemu</a:t>
            </a:r>
            <a:r>
              <a:rPr lang="en-US" dirty="0"/>
              <a:t> </a:t>
            </a:r>
            <a:r>
              <a:rPr lang="en-US" dirty="0" err="1"/>
              <a:t>tělesa</a:t>
            </a:r>
            <a:r>
              <a:rPr lang="en-US" dirty="0"/>
              <a:t>, </a:t>
            </a:r>
            <a:r>
              <a:rPr lang="en-US" dirty="0" err="1"/>
              <a:t>vždy</a:t>
            </a:r>
            <a:r>
              <a:rPr lang="en-US" dirty="0"/>
              <a:t> </a:t>
            </a:r>
            <a:r>
              <a:rPr lang="en-US" dirty="0" err="1"/>
              <a:t>hovoří</a:t>
            </a:r>
            <a:r>
              <a:rPr lang="en-US" dirty="0"/>
              <a:t> </a:t>
            </a:r>
            <a:r>
              <a:rPr lang="en-US" dirty="0" err="1"/>
              <a:t>jen</a:t>
            </a:r>
            <a:r>
              <a:rPr lang="en-US" dirty="0"/>
              <a:t> o </a:t>
            </a:r>
            <a:r>
              <a:rPr lang="en-US" dirty="0" err="1"/>
              <a:t>jejím</a:t>
            </a:r>
            <a:r>
              <a:rPr lang="en-US" dirty="0"/>
              <a:t> </a:t>
            </a:r>
            <a:r>
              <a:rPr lang="en-US" dirty="0" err="1"/>
              <a:t>zjišťování</a:t>
            </a:r>
            <a:r>
              <a:rPr lang="en-US" dirty="0"/>
              <a:t> </a:t>
            </a:r>
            <a:r>
              <a:rPr lang="en-US" dirty="0" err="1"/>
              <a:t>na</a:t>
            </a:r>
            <a:r>
              <a:rPr lang="en-US" dirty="0"/>
              <a:t> </a:t>
            </a:r>
            <a:r>
              <a:rPr lang="en-US" dirty="0" err="1"/>
              <a:t>základě</a:t>
            </a:r>
            <a:r>
              <a:rPr lang="en-US" dirty="0"/>
              <a:t> </a:t>
            </a:r>
            <a:r>
              <a:rPr lang="en-US" dirty="0" err="1"/>
              <a:t>úvah</a:t>
            </a:r>
            <a:r>
              <a:rPr lang="en-US" dirty="0"/>
              <a:t> o </a:t>
            </a:r>
            <a:r>
              <a:rPr lang="en-US" dirty="0" err="1"/>
              <a:t>setrvačných</a:t>
            </a:r>
            <a:r>
              <a:rPr lang="en-US" dirty="0"/>
              <a:t> a </a:t>
            </a:r>
            <a:r>
              <a:rPr lang="en-US" dirty="0" err="1"/>
              <a:t>gravitačních</a:t>
            </a:r>
            <a:r>
              <a:rPr lang="en-US" dirty="0"/>
              <a:t> </a:t>
            </a:r>
            <a:r>
              <a:rPr lang="en-US" dirty="0" err="1"/>
              <a:t>projevech</a:t>
            </a:r>
            <a:r>
              <a:rPr lang="en-US" dirty="0"/>
              <a:t> </a:t>
            </a:r>
            <a:r>
              <a:rPr lang="en-US" dirty="0" err="1"/>
              <a:t>tělesa</a:t>
            </a:r>
            <a:r>
              <a:rPr lang="en-US" dirty="0"/>
              <a:t>.  V </a:t>
            </a:r>
            <a:r>
              <a:rPr lang="en-US" dirty="0" err="1"/>
              <a:t>textu</a:t>
            </a:r>
            <a:r>
              <a:rPr lang="en-US" dirty="0"/>
              <a:t> se pro „</a:t>
            </a:r>
            <a:r>
              <a:rPr lang="en-US" dirty="0" err="1"/>
              <a:t>hmotu</a:t>
            </a:r>
            <a:r>
              <a:rPr lang="en-US" dirty="0"/>
              <a:t>“, „</a:t>
            </a:r>
            <a:r>
              <a:rPr lang="en-US" dirty="0" err="1"/>
              <a:t>těleso</a:t>
            </a:r>
            <a:r>
              <a:rPr lang="en-US" dirty="0"/>
              <a:t>“ i „</a:t>
            </a:r>
            <a:r>
              <a:rPr lang="en-US" dirty="0" err="1"/>
              <a:t>množství</a:t>
            </a:r>
            <a:r>
              <a:rPr lang="en-US" dirty="0"/>
              <a:t> </a:t>
            </a:r>
            <a:r>
              <a:rPr lang="en-US" dirty="0" err="1"/>
              <a:t>látky</a:t>
            </a:r>
            <a:r>
              <a:rPr lang="en-US" dirty="0"/>
              <a:t>“ </a:t>
            </a:r>
            <a:r>
              <a:rPr lang="en-US" dirty="0" err="1"/>
              <a:t>užívá</a:t>
            </a:r>
            <a:r>
              <a:rPr lang="en-US" dirty="0"/>
              <a:t> </a:t>
            </a:r>
            <a:r>
              <a:rPr lang="en-US" dirty="0" err="1"/>
              <a:t>slovo</a:t>
            </a:r>
            <a:r>
              <a:rPr lang="en-US" dirty="0"/>
              <a:t> „</a:t>
            </a:r>
            <a:r>
              <a:rPr lang="en-US" dirty="0" err="1"/>
              <a:t>váha</a:t>
            </a:r>
            <a:r>
              <a:rPr lang="en-US" dirty="0"/>
              <a:t>“ i v </a:t>
            </a:r>
            <a:r>
              <a:rPr lang="en-US" dirty="0" err="1"/>
              <a:t>situaci</a:t>
            </a:r>
            <a:r>
              <a:rPr lang="en-US" dirty="0"/>
              <a:t>, </a:t>
            </a:r>
            <a:r>
              <a:rPr lang="en-US" dirty="0" err="1"/>
              <a:t>kdy</a:t>
            </a:r>
            <a:r>
              <a:rPr lang="en-US" dirty="0"/>
              <a:t> </a:t>
            </a:r>
            <a:r>
              <a:rPr lang="en-US" dirty="0" err="1"/>
              <a:t>jde</a:t>
            </a:r>
            <a:r>
              <a:rPr lang="en-US" dirty="0"/>
              <a:t> o </a:t>
            </a:r>
            <a:r>
              <a:rPr lang="en-US" dirty="0" err="1"/>
              <a:t>jejich</a:t>
            </a:r>
            <a:r>
              <a:rPr lang="en-US" dirty="0"/>
              <a:t> </a:t>
            </a:r>
            <a:r>
              <a:rPr lang="en-US" dirty="0" err="1"/>
              <a:t>setrvačné</a:t>
            </a:r>
            <a:r>
              <a:rPr lang="en-US" dirty="0"/>
              <a:t> </a:t>
            </a:r>
            <a:r>
              <a:rPr lang="en-US" dirty="0" err="1"/>
              <a:t>či</a:t>
            </a:r>
            <a:r>
              <a:rPr lang="en-US" dirty="0"/>
              <a:t> </a:t>
            </a:r>
            <a:r>
              <a:rPr lang="en-US" dirty="0" err="1"/>
              <a:t>gravitační</a:t>
            </a:r>
            <a:r>
              <a:rPr lang="en-US" dirty="0"/>
              <a:t> </a:t>
            </a:r>
            <a:r>
              <a:rPr lang="en-US" dirty="0" err="1"/>
              <a:t>účinky</a:t>
            </a:r>
            <a:r>
              <a:rPr lang="en-US" dirty="0"/>
              <a:t>.  </a:t>
            </a:r>
          </a:p>
          <a:p>
            <a:r>
              <a:rPr lang="en-US" dirty="0"/>
              <a:t>  </a:t>
            </a:r>
            <a:r>
              <a:rPr lang="en-US" dirty="0" err="1"/>
              <a:t>Ve</a:t>
            </a:r>
            <a:r>
              <a:rPr lang="en-US" dirty="0"/>
              <a:t> 2. </a:t>
            </a:r>
            <a:r>
              <a:rPr lang="en-US" dirty="0" err="1"/>
              <a:t>definici</a:t>
            </a:r>
            <a:r>
              <a:rPr lang="en-US" dirty="0"/>
              <a:t> se </a:t>
            </a:r>
            <a:r>
              <a:rPr lang="en-US" dirty="0" err="1"/>
              <a:t>pojmem</a:t>
            </a:r>
            <a:r>
              <a:rPr lang="en-US" dirty="0"/>
              <a:t> „</a:t>
            </a:r>
            <a:r>
              <a:rPr lang="en-US" dirty="0" err="1"/>
              <a:t>množství</a:t>
            </a:r>
            <a:r>
              <a:rPr lang="en-US" dirty="0"/>
              <a:t> </a:t>
            </a:r>
            <a:r>
              <a:rPr lang="en-US" dirty="0" err="1"/>
              <a:t>pohybu</a:t>
            </a:r>
            <a:r>
              <a:rPr lang="en-US" dirty="0"/>
              <a:t>“ </a:t>
            </a:r>
            <a:r>
              <a:rPr lang="en-US" dirty="0" err="1"/>
              <a:t>rozumí</a:t>
            </a:r>
            <a:r>
              <a:rPr lang="en-US" dirty="0"/>
              <a:t> </a:t>
            </a:r>
            <a:r>
              <a:rPr lang="en-US" dirty="0" err="1"/>
              <a:t>dnešní</a:t>
            </a:r>
            <a:r>
              <a:rPr lang="en-US" dirty="0"/>
              <a:t> </a:t>
            </a:r>
            <a:r>
              <a:rPr lang="en-US" dirty="0" err="1"/>
              <a:t>hybnost</a:t>
            </a:r>
            <a:r>
              <a:rPr lang="en-US" dirty="0"/>
              <a:t>. Newton </a:t>
            </a:r>
            <a:r>
              <a:rPr lang="en-US" dirty="0" err="1"/>
              <a:t>často</a:t>
            </a:r>
            <a:r>
              <a:rPr lang="en-US" dirty="0"/>
              <a:t> </a:t>
            </a:r>
            <a:r>
              <a:rPr lang="en-US" dirty="0" err="1"/>
              <a:t>zkracuje</a:t>
            </a:r>
            <a:r>
              <a:rPr lang="en-US" dirty="0"/>
              <a:t> a </a:t>
            </a:r>
            <a:r>
              <a:rPr lang="en-US" dirty="0" err="1"/>
              <a:t>místo</a:t>
            </a:r>
            <a:r>
              <a:rPr lang="en-US" dirty="0"/>
              <a:t> </a:t>
            </a:r>
            <a:r>
              <a:rPr lang="en-US" dirty="0" err="1"/>
              <a:t>takto</a:t>
            </a:r>
            <a:r>
              <a:rPr lang="en-US" dirty="0"/>
              <a:t> </a:t>
            </a:r>
            <a:r>
              <a:rPr lang="en-US" dirty="0" err="1"/>
              <a:t>zavedené</a:t>
            </a:r>
            <a:r>
              <a:rPr lang="en-US" dirty="0"/>
              <a:t> </a:t>
            </a:r>
            <a:r>
              <a:rPr lang="en-US" dirty="0" err="1"/>
              <a:t>veličiny</a:t>
            </a:r>
            <a:r>
              <a:rPr lang="en-US" dirty="0"/>
              <a:t> „</a:t>
            </a:r>
            <a:r>
              <a:rPr lang="en-US" dirty="0" err="1"/>
              <a:t>množství</a:t>
            </a:r>
            <a:r>
              <a:rPr lang="en-US" dirty="0"/>
              <a:t> </a:t>
            </a:r>
            <a:r>
              <a:rPr lang="en-US" dirty="0" err="1"/>
              <a:t>pohybu</a:t>
            </a:r>
            <a:r>
              <a:rPr lang="en-US" dirty="0"/>
              <a:t>“ </a:t>
            </a:r>
            <a:r>
              <a:rPr lang="en-US" dirty="0" err="1"/>
              <a:t>píše</a:t>
            </a:r>
            <a:r>
              <a:rPr lang="en-US" dirty="0"/>
              <a:t> </a:t>
            </a:r>
            <a:r>
              <a:rPr lang="en-US" dirty="0" err="1"/>
              <a:t>jednoduše</a:t>
            </a:r>
            <a:r>
              <a:rPr lang="en-US" dirty="0"/>
              <a:t> </a:t>
            </a:r>
            <a:r>
              <a:rPr lang="en-US" dirty="0" err="1"/>
              <a:t>jen</a:t>
            </a:r>
            <a:r>
              <a:rPr lang="en-US" dirty="0"/>
              <a:t> „</a:t>
            </a:r>
            <a:r>
              <a:rPr lang="en-US" dirty="0" err="1"/>
              <a:t>pohyb</a:t>
            </a:r>
            <a:r>
              <a:rPr lang="en-US" dirty="0"/>
              <a:t>“.</a:t>
            </a:r>
          </a:p>
          <a:p>
            <a:r>
              <a:rPr lang="en-US" dirty="0"/>
              <a:t>  V orig.: </a:t>
            </a:r>
            <a:r>
              <a:rPr lang="en-US" dirty="0" err="1"/>
              <a:t>Materiæ</a:t>
            </a:r>
            <a:r>
              <a:rPr lang="en-US" dirty="0"/>
              <a:t> </a:t>
            </a:r>
            <a:r>
              <a:rPr lang="en-US" dirty="0" err="1"/>
              <a:t>vis</a:t>
            </a:r>
            <a:r>
              <a:rPr lang="en-US" dirty="0"/>
              <a:t> </a:t>
            </a:r>
            <a:r>
              <a:rPr lang="en-US" dirty="0" err="1"/>
              <a:t>insita</a:t>
            </a:r>
            <a:r>
              <a:rPr lang="en-US" dirty="0"/>
              <a:t> </a:t>
            </a:r>
            <a:r>
              <a:rPr lang="en-US" dirty="0" err="1"/>
              <a:t>est</a:t>
            </a:r>
            <a:r>
              <a:rPr lang="en-US" dirty="0"/>
              <a:t> </a:t>
            </a:r>
            <a:r>
              <a:rPr lang="en-US" dirty="0" err="1"/>
              <a:t>potentia</a:t>
            </a:r>
            <a:r>
              <a:rPr lang="en-US" dirty="0"/>
              <a:t> </a:t>
            </a:r>
            <a:r>
              <a:rPr lang="en-US" dirty="0" err="1"/>
              <a:t>resistendi</a:t>
            </a:r>
            <a:r>
              <a:rPr lang="en-US" dirty="0"/>
              <a:t>.... </a:t>
            </a:r>
            <a:r>
              <a:rPr lang="en-US" dirty="0" err="1"/>
              <a:t>Pojem</a:t>
            </a:r>
            <a:r>
              <a:rPr lang="en-US" dirty="0"/>
              <a:t> </a:t>
            </a:r>
            <a:r>
              <a:rPr lang="en-US" dirty="0" err="1"/>
              <a:t>vis</a:t>
            </a:r>
            <a:r>
              <a:rPr lang="en-US" dirty="0"/>
              <a:t> </a:t>
            </a:r>
            <a:r>
              <a:rPr lang="en-US" dirty="0" err="1"/>
              <a:t>insita</a:t>
            </a:r>
            <a:r>
              <a:rPr lang="en-US" dirty="0"/>
              <a:t> </a:t>
            </a:r>
            <a:r>
              <a:rPr lang="en-US" dirty="0" err="1"/>
              <a:t>překládáme</a:t>
            </a:r>
            <a:r>
              <a:rPr lang="en-US" dirty="0"/>
              <a:t> </a:t>
            </a:r>
            <a:r>
              <a:rPr lang="en-US" dirty="0" err="1"/>
              <a:t>jako</a:t>
            </a:r>
            <a:r>
              <a:rPr lang="en-US" dirty="0"/>
              <a:t> „</a:t>
            </a:r>
            <a:r>
              <a:rPr lang="en-US" dirty="0" err="1"/>
              <a:t>inherentní</a:t>
            </a:r>
            <a:r>
              <a:rPr lang="en-US" dirty="0"/>
              <a:t> </a:t>
            </a:r>
            <a:r>
              <a:rPr lang="en-US" dirty="0" err="1"/>
              <a:t>síla</a:t>
            </a:r>
            <a:r>
              <a:rPr lang="en-US" dirty="0"/>
              <a:t>“.  Newton </a:t>
            </a:r>
            <a:r>
              <a:rPr lang="en-US" dirty="0" err="1"/>
              <a:t>ji</a:t>
            </a:r>
            <a:r>
              <a:rPr lang="en-US" dirty="0"/>
              <a:t> </a:t>
            </a:r>
            <a:r>
              <a:rPr lang="en-US" dirty="0" err="1"/>
              <a:t>potřeboval</a:t>
            </a:r>
            <a:r>
              <a:rPr lang="en-US" dirty="0"/>
              <a:t> </a:t>
            </a:r>
            <a:r>
              <a:rPr lang="en-US" dirty="0" err="1"/>
              <a:t>odlišit</a:t>
            </a:r>
            <a:r>
              <a:rPr lang="en-US" dirty="0"/>
              <a:t> od </a:t>
            </a:r>
            <a:r>
              <a:rPr lang="en-US" dirty="0" err="1"/>
              <a:t>Keplerovy</a:t>
            </a:r>
            <a:r>
              <a:rPr lang="en-US" dirty="0"/>
              <a:t> „</a:t>
            </a:r>
            <a:r>
              <a:rPr lang="en-US" dirty="0" err="1"/>
              <a:t>síly</a:t>
            </a:r>
            <a:r>
              <a:rPr lang="en-US" dirty="0"/>
              <a:t> </a:t>
            </a:r>
            <a:r>
              <a:rPr lang="en-US" dirty="0" err="1"/>
              <a:t>setrvačnosti</a:t>
            </a:r>
            <a:r>
              <a:rPr lang="en-US" dirty="0"/>
              <a:t>“. </a:t>
            </a:r>
            <a:r>
              <a:rPr lang="en-US" dirty="0" err="1"/>
              <a:t>Chápe</a:t>
            </a:r>
            <a:r>
              <a:rPr lang="en-US" dirty="0"/>
              <a:t> </a:t>
            </a:r>
            <a:r>
              <a:rPr lang="en-US" dirty="0" err="1"/>
              <a:t>ji</a:t>
            </a:r>
            <a:r>
              <a:rPr lang="en-US" dirty="0"/>
              <a:t> </a:t>
            </a:r>
            <a:r>
              <a:rPr lang="en-US" dirty="0" err="1"/>
              <a:t>jako</a:t>
            </a:r>
            <a:r>
              <a:rPr lang="en-US" dirty="0"/>
              <a:t> </a:t>
            </a:r>
            <a:r>
              <a:rPr lang="en-US" dirty="0" err="1"/>
              <a:t>vnitřní</a:t>
            </a:r>
            <a:r>
              <a:rPr lang="en-US" dirty="0"/>
              <a:t> </a:t>
            </a:r>
            <a:r>
              <a:rPr lang="en-US" dirty="0" err="1"/>
              <a:t>sílu</a:t>
            </a:r>
            <a:r>
              <a:rPr lang="en-US" dirty="0"/>
              <a:t> a </a:t>
            </a:r>
            <a:r>
              <a:rPr lang="en-US" dirty="0" err="1"/>
              <a:t>nikoliv</a:t>
            </a:r>
            <a:r>
              <a:rPr lang="en-US" dirty="0"/>
              <a:t> </a:t>
            </a:r>
            <a:r>
              <a:rPr lang="en-US" dirty="0" err="1"/>
              <a:t>jako</a:t>
            </a:r>
            <a:r>
              <a:rPr lang="en-US" dirty="0"/>
              <a:t> </a:t>
            </a:r>
            <a:r>
              <a:rPr lang="en-US" dirty="0" err="1"/>
              <a:t>druh</a:t>
            </a:r>
            <a:r>
              <a:rPr lang="en-US" dirty="0"/>
              <a:t> </a:t>
            </a:r>
            <a:r>
              <a:rPr lang="en-US" dirty="0" err="1"/>
              <a:t>síly</a:t>
            </a:r>
            <a:r>
              <a:rPr lang="en-US" dirty="0"/>
              <a:t>, </a:t>
            </a:r>
            <a:r>
              <a:rPr lang="en-US" dirty="0" err="1"/>
              <a:t>která</a:t>
            </a:r>
            <a:r>
              <a:rPr lang="en-US" dirty="0"/>
              <a:t> (</a:t>
            </a:r>
            <a:r>
              <a:rPr lang="en-US" dirty="0" err="1"/>
              <a:t>podle</a:t>
            </a:r>
            <a:r>
              <a:rPr lang="en-US" dirty="0"/>
              <a:t> </a:t>
            </a:r>
            <a:r>
              <a:rPr lang="en-US" dirty="0" err="1"/>
              <a:t>druhého</a:t>
            </a:r>
            <a:r>
              <a:rPr lang="en-US" dirty="0"/>
              <a:t> </a:t>
            </a:r>
            <a:r>
              <a:rPr lang="en-US" dirty="0" err="1"/>
              <a:t>zákona</a:t>
            </a:r>
            <a:r>
              <a:rPr lang="en-US" dirty="0"/>
              <a:t>) </a:t>
            </a:r>
            <a:r>
              <a:rPr lang="en-US" dirty="0" err="1"/>
              <a:t>působí</a:t>
            </a:r>
            <a:r>
              <a:rPr lang="en-US" dirty="0"/>
              <a:t> </a:t>
            </a:r>
            <a:r>
              <a:rPr lang="en-US" dirty="0" err="1"/>
              <a:t>zvnějšku</a:t>
            </a:r>
            <a:r>
              <a:rPr lang="en-US" dirty="0"/>
              <a:t>. V </a:t>
            </a:r>
            <a:r>
              <a:rPr lang="en-US" dirty="0" err="1"/>
              <a:t>rukopisném</a:t>
            </a:r>
            <a:r>
              <a:rPr lang="en-US" dirty="0"/>
              <a:t> </a:t>
            </a:r>
            <a:r>
              <a:rPr lang="en-US" dirty="0" err="1"/>
              <a:t>exempláři</a:t>
            </a:r>
            <a:r>
              <a:rPr lang="en-US" dirty="0"/>
              <a:t> </a:t>
            </a:r>
            <a:r>
              <a:rPr lang="en-US" dirty="0" err="1"/>
              <a:t>druhé</a:t>
            </a:r>
            <a:r>
              <a:rPr lang="en-US" dirty="0"/>
              <a:t> </a:t>
            </a:r>
            <a:r>
              <a:rPr lang="en-US" dirty="0" err="1"/>
              <a:t>edice</a:t>
            </a:r>
            <a:r>
              <a:rPr lang="en-US" dirty="0"/>
              <a:t> </a:t>
            </a:r>
            <a:r>
              <a:rPr lang="en-US" dirty="0" err="1"/>
              <a:t>Principů</a:t>
            </a:r>
            <a:r>
              <a:rPr lang="en-US" dirty="0"/>
              <a:t> Newton </a:t>
            </a:r>
            <a:r>
              <a:rPr lang="en-US" dirty="0" err="1"/>
              <a:t>poznamenal</a:t>
            </a:r>
            <a:r>
              <a:rPr lang="en-US" dirty="0"/>
              <a:t>: „</a:t>
            </a:r>
            <a:r>
              <a:rPr lang="en-US" dirty="0" err="1"/>
              <a:t>Nemám</a:t>
            </a:r>
            <a:r>
              <a:rPr lang="en-US" dirty="0"/>
              <a:t> </a:t>
            </a:r>
            <a:r>
              <a:rPr lang="en-US" dirty="0" err="1"/>
              <a:t>na</a:t>
            </a:r>
            <a:r>
              <a:rPr lang="en-US" dirty="0"/>
              <a:t> </a:t>
            </a:r>
            <a:r>
              <a:rPr lang="en-US" dirty="0" err="1"/>
              <a:t>mysli</a:t>
            </a:r>
            <a:r>
              <a:rPr lang="en-US" dirty="0"/>
              <a:t> </a:t>
            </a:r>
            <a:r>
              <a:rPr lang="en-US" dirty="0" err="1"/>
              <a:t>Keplerovu</a:t>
            </a:r>
            <a:r>
              <a:rPr lang="en-US" dirty="0"/>
              <a:t> </a:t>
            </a:r>
            <a:r>
              <a:rPr lang="en-US" dirty="0" err="1"/>
              <a:t>sílu</a:t>
            </a:r>
            <a:r>
              <a:rPr lang="en-US" dirty="0"/>
              <a:t> </a:t>
            </a:r>
            <a:r>
              <a:rPr lang="en-US" dirty="0" err="1"/>
              <a:t>setrvačnosti</a:t>
            </a:r>
            <a:r>
              <a:rPr lang="en-US" dirty="0"/>
              <a:t>, </a:t>
            </a:r>
            <a:r>
              <a:rPr lang="en-US" dirty="0" err="1"/>
              <a:t>jíž</a:t>
            </a:r>
            <a:r>
              <a:rPr lang="en-US" dirty="0"/>
              <a:t> </a:t>
            </a:r>
            <a:r>
              <a:rPr lang="en-US" dirty="0" err="1"/>
              <a:t>tělesa</a:t>
            </a:r>
            <a:r>
              <a:rPr lang="en-US" dirty="0"/>
              <a:t> </a:t>
            </a:r>
            <a:r>
              <a:rPr lang="en-US" dirty="0" err="1"/>
              <a:t>tíhnou</a:t>
            </a:r>
            <a:r>
              <a:rPr lang="en-US" dirty="0"/>
              <a:t> </a:t>
            </a:r>
            <a:r>
              <a:rPr lang="en-US" dirty="0" err="1"/>
              <a:t>ke</a:t>
            </a:r>
            <a:r>
              <a:rPr lang="en-US" dirty="0"/>
              <a:t> </a:t>
            </a:r>
            <a:r>
              <a:rPr lang="en-US" dirty="0" err="1"/>
              <a:t>klidu</a:t>
            </a:r>
            <a:r>
              <a:rPr lang="en-US" dirty="0"/>
              <a:t>, ale </a:t>
            </a:r>
            <a:r>
              <a:rPr lang="en-US" dirty="0" err="1"/>
              <a:t>sílu</a:t>
            </a:r>
            <a:r>
              <a:rPr lang="en-US" dirty="0"/>
              <a:t> </a:t>
            </a:r>
            <a:r>
              <a:rPr lang="en-US" dirty="0" err="1"/>
              <a:t>setrvávat</a:t>
            </a:r>
            <a:r>
              <a:rPr lang="en-US" dirty="0"/>
              <a:t> v </a:t>
            </a:r>
            <a:r>
              <a:rPr lang="en-US" dirty="0" err="1"/>
              <a:t>témže</a:t>
            </a:r>
            <a:r>
              <a:rPr lang="en-US" dirty="0"/>
              <a:t> </a:t>
            </a:r>
            <a:r>
              <a:rPr lang="en-US" dirty="0" err="1"/>
              <a:t>stavu</a:t>
            </a:r>
            <a:r>
              <a:rPr lang="en-US" dirty="0"/>
              <a:t>, </a:t>
            </a:r>
            <a:r>
              <a:rPr lang="en-US" dirty="0" err="1"/>
              <a:t>ať</a:t>
            </a:r>
            <a:r>
              <a:rPr lang="en-US" dirty="0"/>
              <a:t> </a:t>
            </a:r>
            <a:r>
              <a:rPr lang="en-US" dirty="0" err="1"/>
              <a:t>již</a:t>
            </a:r>
            <a:r>
              <a:rPr lang="en-US" dirty="0"/>
              <a:t> </a:t>
            </a:r>
            <a:r>
              <a:rPr lang="en-US" dirty="0" err="1"/>
              <a:t>klidu</a:t>
            </a:r>
            <a:r>
              <a:rPr lang="en-US" dirty="0"/>
              <a:t> </a:t>
            </a:r>
            <a:r>
              <a:rPr lang="en-US" dirty="0" err="1"/>
              <a:t>nebo</a:t>
            </a:r>
            <a:r>
              <a:rPr lang="en-US" dirty="0"/>
              <a:t> </a:t>
            </a:r>
            <a:r>
              <a:rPr lang="en-US" dirty="0" err="1"/>
              <a:t>pohybu</a:t>
            </a:r>
            <a:r>
              <a:rPr lang="en-US" dirty="0"/>
              <a:t>.“ </a:t>
            </a:r>
            <a:r>
              <a:rPr lang="en-US" dirty="0" err="1"/>
              <a:t>Viz</a:t>
            </a:r>
            <a:r>
              <a:rPr lang="en-US" dirty="0"/>
              <a:t> Cohen, I. B., „Newton’s Copy of Leibniz’s </a:t>
            </a:r>
            <a:r>
              <a:rPr lang="en-US" dirty="0" err="1"/>
              <a:t>Theodicee</a:t>
            </a:r>
            <a:r>
              <a:rPr lang="en-US" dirty="0"/>
              <a:t>: With Some Remarks on the Turned-Down Pages of Books in Newton’s Library“, Isis 73 (1982), s. 410–414.</a:t>
            </a:r>
          </a:p>
          <a:p>
            <a:endParaRPr lang="en-US"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6</a:t>
            </a:fld>
            <a:endParaRPr lang="cs-CZ" noProof="0" dirty="0"/>
          </a:p>
        </p:txBody>
      </p:sp>
    </p:spTree>
    <p:extLst>
      <p:ext uri="{BB962C8B-B14F-4D97-AF65-F5344CB8AC3E}">
        <p14:creationId xmlns:p14="http://schemas.microsoft.com/office/powerpoint/2010/main" val="312488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kern="1200" dirty="0">
                <a:solidFill>
                  <a:schemeClr val="tx1"/>
                </a:solidFill>
                <a:effectLst/>
                <a:latin typeface="+mn-lt"/>
                <a:ea typeface="+mn-ea"/>
                <a:cs typeface="+mn-cs"/>
              </a:rPr>
              <a:t>Newtonovy pohybové zákony není možno odvodit, jsou zobecněním tisíce pečlivých pokusů a slouží jako základní axiomy postuláty, na </a:t>
            </a:r>
            <a:r>
              <a:rPr lang="cs-CZ" sz="1200" b="0" i="0" kern="1200" dirty="0" err="1">
                <a:solidFill>
                  <a:schemeClr val="tx1"/>
                </a:solidFill>
                <a:effectLst/>
                <a:latin typeface="+mn-lt"/>
                <a:ea typeface="+mn-ea"/>
                <a:cs typeface="+mn-cs"/>
              </a:rPr>
              <a:t>nichz</a:t>
            </a:r>
            <a:r>
              <a:rPr lang="cs-CZ" sz="1200" b="0" i="0" kern="1200" dirty="0">
                <a:solidFill>
                  <a:schemeClr val="tx1"/>
                </a:solidFill>
                <a:effectLst/>
                <a:latin typeface="+mn-lt"/>
                <a:ea typeface="+mn-ea"/>
                <a:cs typeface="+mn-cs"/>
              </a:rPr>
              <a:t> je </a:t>
            </a:r>
            <a:r>
              <a:rPr lang="cs-CZ" sz="1200" b="0" i="0" kern="1200" dirty="0" err="1">
                <a:solidFill>
                  <a:schemeClr val="tx1"/>
                </a:solidFill>
                <a:effectLst/>
                <a:latin typeface="+mn-lt"/>
                <a:ea typeface="+mn-ea"/>
                <a:cs typeface="+mn-cs"/>
              </a:rPr>
              <a:t>deduktivne</a:t>
            </a:r>
            <a:r>
              <a:rPr lang="cs-CZ" sz="1200" b="0" i="0" kern="1200" dirty="0">
                <a:solidFill>
                  <a:schemeClr val="tx1"/>
                </a:solidFill>
                <a:effectLst/>
                <a:latin typeface="+mn-lt"/>
                <a:ea typeface="+mn-ea"/>
                <a:cs typeface="+mn-cs"/>
              </a:rPr>
              <a:t> vybudována</a:t>
            </a:r>
            <a:br>
              <a:rPr lang="cs-CZ" sz="1200" b="0" i="0" kern="1200" dirty="0">
                <a:solidFill>
                  <a:schemeClr val="tx1"/>
                </a:solidFill>
                <a:effectLst/>
                <a:latin typeface="+mn-lt"/>
                <a:ea typeface="+mn-ea"/>
                <a:cs typeface="+mn-cs"/>
              </a:rPr>
            </a:br>
            <a:r>
              <a:rPr lang="cs-CZ" sz="1200" b="0" i="0" kern="1200" dirty="0">
                <a:solidFill>
                  <a:schemeClr val="tx1"/>
                </a:solidFill>
                <a:effectLst/>
                <a:latin typeface="+mn-lt"/>
                <a:ea typeface="+mn-ea"/>
                <a:cs typeface="+mn-cs"/>
              </a:rPr>
              <a:t>celá klasická mechanika. </a:t>
            </a:r>
            <a:r>
              <a:rPr lang="cs-CZ" sz="1100" dirty="0"/>
              <a:t>(</a:t>
            </a:r>
            <a:r>
              <a:rPr lang="cs-CZ" dirty="0"/>
              <a:t>in linea </a:t>
            </a:r>
            <a:r>
              <a:rPr lang="cs-CZ" dirty="0" err="1"/>
              <a:t>recta</a:t>
            </a:r>
            <a:r>
              <a:rPr lang="cs-CZ" dirty="0"/>
              <a:t> - po přímce)         </a:t>
            </a:r>
            <a:r>
              <a:rPr lang="cs-CZ" sz="1200" b="0" i="0" kern="1200" dirty="0" err="1">
                <a:solidFill>
                  <a:schemeClr val="tx1"/>
                </a:solidFill>
                <a:effectLst/>
                <a:latin typeface="+mn-lt"/>
                <a:ea typeface="+mn-ea"/>
                <a:cs typeface="+mn-cs"/>
              </a:rPr>
              <a:t>Corollary</a:t>
            </a:r>
            <a:r>
              <a:rPr lang="cs-CZ" sz="1200" b="0" i="0" kern="1200" dirty="0">
                <a:solidFill>
                  <a:schemeClr val="tx1"/>
                </a:solidFill>
                <a:effectLst/>
                <a:latin typeface="+mn-lt"/>
                <a:ea typeface="+mn-ea"/>
                <a:cs typeface="+mn-cs"/>
              </a:rPr>
              <a:t>  --- důsledek, korolár</a:t>
            </a:r>
          </a:p>
          <a:p>
            <a:br>
              <a:rPr lang="cs-CZ" dirty="0"/>
            </a:br>
            <a:r>
              <a:rPr lang="cs-CZ" dirty="0"/>
              <a:t>Současné působení [dvou] spojených sil na těleso je popsáno diagonálou rovnoběžníku, jehož strany odpovídají oběma samostatným silám</a:t>
            </a:r>
          </a:p>
          <a:p>
            <a:r>
              <a:rPr lang="cs-CZ" dirty="0"/>
              <a:t>věta o skládání sil v rovnoběžníku </a:t>
            </a:r>
          </a:p>
          <a:p>
            <a:r>
              <a:rPr lang="cs-CZ" dirty="0"/>
              <a:t>Těleso pod se dvěma silami bude následovat diagonál rovnoběžníku tvořeno pohyby, které by tyto síly vytvořily samostatně.</a:t>
            </a:r>
          </a:p>
          <a:p>
            <a:endParaRPr lang="cs-CZ" dirty="0"/>
          </a:p>
        </p:txBody>
      </p:sp>
      <p:sp>
        <p:nvSpPr>
          <p:cNvPr id="4" name="Zástupný symbol pro číslo snímku 3"/>
          <p:cNvSpPr>
            <a:spLocks noGrp="1"/>
          </p:cNvSpPr>
          <p:nvPr>
            <p:ph type="sldNum" sz="quarter" idx="5"/>
          </p:nvPr>
        </p:nvSpPr>
        <p:spPr>
          <a:xfrm>
            <a:off x="3850443" y="9428584"/>
            <a:ext cx="2945659" cy="498055"/>
          </a:xfrm>
          <a:prstGeom prst="rect">
            <a:avLst/>
          </a:prstGeom>
        </p:spPr>
        <p:txBody>
          <a:bodyPr/>
          <a:lstStyle/>
          <a:p>
            <a:fld id="{B8B8540B-6B62-4111-BBA7-E4242547A708}" type="slidenum">
              <a:rPr lang="cs-CZ" smtClean="0"/>
              <a:t>7</a:t>
            </a:fld>
            <a:endParaRPr lang="cs-CZ"/>
          </a:p>
        </p:txBody>
      </p:sp>
    </p:spTree>
    <p:extLst>
      <p:ext uri="{BB962C8B-B14F-4D97-AF65-F5344CB8AC3E}">
        <p14:creationId xmlns:p14="http://schemas.microsoft.com/office/powerpoint/2010/main" val="30843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Přímá úloha – jsou známy silové účinky a vyšetřuje se pohyb těles, inverzní úloha je znám pohyb soustavy těles a vyšetřují se silové účinky a reakce s okolím.</a:t>
            </a:r>
          </a:p>
          <a:p>
            <a:r>
              <a:rPr lang="cs-CZ" dirty="0"/>
              <a:t>Všechna tělesa na sebe působí gravitační přitažlivostí, jejíž zákon je znám. V jednoduchém případě dvou těles jejich gravitační přitažlivost způsobuje, že obíhají kolem společného těžiště. Obvykle se však uvažuje pohyb menšího tělesa (např. komety, planety) vzhledem k masivnímu </a:t>
            </a:r>
            <a:r>
              <a:rPr lang="cs-CZ" dirty="0">
                <a:hlinkClick r:id="rId3" tooltip="Centrální těleso"/>
              </a:rPr>
              <a:t>centrálnímu tělesu</a:t>
            </a:r>
            <a:r>
              <a:rPr lang="cs-CZ" dirty="0"/>
              <a:t> (např. Slunci), které pokládáme za nehybné. Z gravitačního zákona vyplývají </a:t>
            </a:r>
            <a:r>
              <a:rPr lang="cs-CZ" dirty="0">
                <a:hlinkClick r:id="rId4" tooltip="Keplerovy zákony"/>
              </a:rPr>
              <a:t>Keplerovy zákony</a:t>
            </a:r>
            <a:r>
              <a:rPr lang="cs-CZ" dirty="0"/>
              <a:t>, jimiž se pohyb malého tělesa řídí. </a:t>
            </a:r>
          </a:p>
          <a:p>
            <a:r>
              <a:rPr lang="cs-CZ" dirty="0"/>
              <a:t>Známe-li pro určitý výchozí okamžik polohy obou těles a jejich rychlosti co do směru i co do velikosti, lze snadno sestavit rovnice popisující jejich pohyb. Řešením těchto rovnic pak můžeme určit polohy a rychlosti obou těles v libovolné době minulé i budoucí. Ukazuje se, že relativní dráha jednoho tělesa vůči druhému má vždy tvar </a:t>
            </a:r>
            <a:r>
              <a:rPr lang="cs-CZ" dirty="0">
                <a:hlinkClick r:id="rId5" tooltip="Kuželosečka"/>
              </a:rPr>
              <a:t>kuželosečky</a:t>
            </a:r>
            <a:r>
              <a:rPr lang="cs-CZ" dirty="0"/>
              <a:t> (dráha kruhová, eliptická, parabolická, hyperbolická), v jejímž jednom ohnisku leží složka druhá. Výpočet dráhy znamená výpočet </a:t>
            </a:r>
            <a:r>
              <a:rPr lang="cs-CZ" dirty="0">
                <a:hlinkClick r:id="rId6" tooltip="Elementy dráhy"/>
              </a:rPr>
              <a:t>elementů dráhy</a:t>
            </a:r>
            <a:r>
              <a:rPr lang="cs-CZ" dirty="0"/>
              <a:t>, jimiž je dráha určena. </a:t>
            </a:r>
          </a:p>
          <a:p>
            <a:r>
              <a:rPr lang="cs-CZ" dirty="0"/>
              <a:t>Problém výpočtu dráhy se však stává algebraicky neřešitelný, jakmile k dvěma tělesům přistoupí těleso třetí (</a:t>
            </a:r>
            <a:r>
              <a:rPr lang="cs-CZ" dirty="0">
                <a:hlinkClick r:id="rId7" tooltip="Problém tří těles"/>
              </a:rPr>
              <a:t>problém tří těles</a:t>
            </a:r>
            <a:r>
              <a:rPr lang="cs-CZ" dirty="0"/>
              <a:t>). </a:t>
            </a: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9</a:t>
            </a:fld>
            <a:endParaRPr lang="cs-CZ" noProof="0" dirty="0"/>
          </a:p>
        </p:txBody>
      </p:sp>
    </p:spTree>
    <p:extLst>
      <p:ext uri="{BB962C8B-B14F-4D97-AF65-F5344CB8AC3E}">
        <p14:creationId xmlns:p14="http://schemas.microsoft.com/office/powerpoint/2010/main" val="376080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200"/>
              </a:spcBef>
              <a:spcAft>
                <a:spcPts val="400"/>
              </a:spcAft>
            </a:pPr>
            <a:r>
              <a:rPr lang="cs-CZ" dirty="0"/>
              <a:t>První kometa nalezená dle předpovědi</a:t>
            </a:r>
          </a:p>
          <a:p>
            <a:r>
              <a:rPr lang="cs-CZ" dirty="0"/>
              <a:t>Kometa z roku 1682 prolétla oblohou a zmizela tak jako všechny její předchůdkyně</a:t>
            </a:r>
          </a:p>
          <a:p>
            <a:r>
              <a:rPr lang="cs-CZ" dirty="0"/>
              <a:t>V srpnu 1682 se stala ozdobou letní oblohy toho roku, protože její jasnost dosáhla asi 2 magnitudy a kromě toho zdobil tuto kometu mírně zakřivený ohon o délce 20°.</a:t>
            </a:r>
          </a:p>
          <a:p>
            <a:r>
              <a:rPr lang="cs-CZ" dirty="0"/>
              <a:t>bylo získáno dost pozičních měření, z nichž astronomové (včetně Halleyho) spočetli její dráhu. </a:t>
            </a:r>
          </a:p>
          <a:p>
            <a:endParaRPr lang="cs-CZ" dirty="0"/>
          </a:p>
          <a:p>
            <a:r>
              <a:rPr lang="cs-CZ" dirty="0"/>
              <a:t>Newton však v té době už měl teorii pohybu těles hotovou a proto </a:t>
            </a:r>
            <a:r>
              <a:rPr lang="cs-CZ" dirty="0" err="1"/>
              <a:t>Halleymu</a:t>
            </a:r>
            <a:r>
              <a:rPr lang="cs-CZ" dirty="0"/>
              <a:t> dal odpověď: "Těleso pod vlivem přitažlivosti Slunce bude opisovat eliptickou dráhu.</a:t>
            </a:r>
          </a:p>
          <a:p>
            <a:r>
              <a:rPr lang="cs-CZ" dirty="0"/>
              <a:t>Halleyho žádá po Newtonovi další, propracovanější řešení pohybových rovnic a Newtona nutí k tomu, aby svůj objev tlumočil londýnské </a:t>
            </a:r>
            <a:r>
              <a:rPr lang="cs-CZ" dirty="0" err="1"/>
              <a:t>Royal</a:t>
            </a:r>
            <a:r>
              <a:rPr lang="cs-CZ" dirty="0"/>
              <a:t> Society. To se stalo v únoru roku 1685.</a:t>
            </a:r>
          </a:p>
          <a:p>
            <a:r>
              <a:rPr lang="cs-CZ" dirty="0" err="1"/>
              <a:t>Newtonovův</a:t>
            </a:r>
            <a:r>
              <a:rPr lang="cs-CZ" dirty="0"/>
              <a:t> spis De motu corporum (O pohybu těles) se stal základem pro mnohem komplexnější dílo v tomto oboru - slavná Newtonova třídílná </a:t>
            </a:r>
            <a:r>
              <a:rPr lang="cs-CZ" dirty="0" err="1"/>
              <a:t>Pricipia</a:t>
            </a:r>
            <a:r>
              <a:rPr lang="cs-CZ" dirty="0"/>
              <a:t>, která vyšla roku 1686 za výrazného přispění (zvláště finančního) Halleyho. V poslední části tohoto díla se nachází samostatná stať o kometách, kde byla potvrzena teorie Samuela </a:t>
            </a:r>
            <a:r>
              <a:rPr lang="cs-CZ" dirty="0" err="1"/>
              <a:t>Dörfela</a:t>
            </a:r>
            <a:r>
              <a:rPr lang="cs-CZ" dirty="0"/>
              <a:t> o "kometární prudké zatáčce" u Slunce (Newton se této </a:t>
            </a:r>
            <a:r>
              <a:rPr lang="cs-CZ" dirty="0" err="1"/>
              <a:t>Dörfelově</a:t>
            </a:r>
            <a:r>
              <a:rPr lang="cs-CZ" dirty="0"/>
              <a:t> teorii nejdřív vysmál, teď však dokonale vyhovovala jeho výpočtům).</a:t>
            </a:r>
          </a:p>
          <a:p>
            <a:r>
              <a:rPr lang="cs-CZ" dirty="0"/>
              <a:t>Halley nakonec spočítal dráhy 25 jasných vlasatic z 15., 16. a 17. století. Co jej však překvapilo, byla výrazná podobnost drah tří komet z let 1531, 1607 a komety z roku 1682, kterou sám pozoroval. Tento fakt jej přivedl na myšlenku, zda by všechny tyto tři komety nemohly být kometou jedinou. To by ovšem znamenalo, že se kometa nepohybuje po parabole, ale po elipse a že se tedy navrací s určitou periodou. </a:t>
            </a:r>
          </a:p>
          <a:p>
            <a:r>
              <a:rPr lang="cs-CZ" dirty="0"/>
              <a:t>Na základě předchozích výpočtů sepsal Halley článek, v němž tvrdí, že se kometa znovu navrátí v roce 1758 a vrátila se!</a:t>
            </a: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10</a:t>
            </a:fld>
            <a:endParaRPr lang="cs-CZ" noProof="0" dirty="0"/>
          </a:p>
        </p:txBody>
      </p:sp>
    </p:spTree>
    <p:extLst>
      <p:ext uri="{BB962C8B-B14F-4D97-AF65-F5344CB8AC3E}">
        <p14:creationId xmlns:p14="http://schemas.microsoft.com/office/powerpoint/2010/main" val="3327825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a:xfrm>
            <a:off x="3850443" y="9428584"/>
            <a:ext cx="2945659" cy="498055"/>
          </a:xfrm>
          <a:prstGeom prst="rect">
            <a:avLst/>
          </a:prstGeom>
        </p:spPr>
        <p:txBody>
          <a:bodyPr/>
          <a:lstStyle/>
          <a:p>
            <a:fld id="{B8B8540B-6B62-4111-BBA7-E4242547A708}" type="slidenum">
              <a:rPr lang="cs-CZ" smtClean="0"/>
              <a:t>11</a:t>
            </a:fld>
            <a:endParaRPr lang="cs-CZ"/>
          </a:p>
        </p:txBody>
      </p:sp>
    </p:spTree>
    <p:extLst>
      <p:ext uri="{BB962C8B-B14F-4D97-AF65-F5344CB8AC3E}">
        <p14:creationId xmlns:p14="http://schemas.microsoft.com/office/powerpoint/2010/main" val="119919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024701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Podobně</a:t>
            </a:r>
            <a:r>
              <a:rPr lang="en-US" dirty="0"/>
              <a:t> </a:t>
            </a:r>
            <a:r>
              <a:rPr lang="en-US" dirty="0" err="1"/>
              <a:t>jako</a:t>
            </a:r>
            <a:r>
              <a:rPr lang="en-US" dirty="0"/>
              <a:t> </a:t>
            </a:r>
            <a:r>
              <a:rPr lang="en-US" dirty="0" err="1"/>
              <a:t>řada</a:t>
            </a:r>
            <a:r>
              <a:rPr lang="en-US" dirty="0"/>
              <a:t> </a:t>
            </a:r>
            <a:r>
              <a:rPr lang="en-US" dirty="0" err="1"/>
              <a:t>myslitelů</a:t>
            </a:r>
            <a:r>
              <a:rPr lang="en-US" dirty="0"/>
              <a:t> i </a:t>
            </a:r>
            <a:r>
              <a:rPr lang="en-US" dirty="0" err="1"/>
              <a:t>Platón</a:t>
            </a:r>
            <a:r>
              <a:rPr lang="en-US" dirty="0"/>
              <a:t> </a:t>
            </a:r>
            <a:r>
              <a:rPr lang="en-US" dirty="0" err="1"/>
              <a:t>věřil</a:t>
            </a:r>
            <a:r>
              <a:rPr lang="en-US" dirty="0"/>
              <a:t>, </a:t>
            </a:r>
            <a:r>
              <a:rPr lang="en-US" dirty="0" err="1"/>
              <a:t>že</a:t>
            </a:r>
            <a:r>
              <a:rPr lang="en-US" dirty="0"/>
              <a:t> </a:t>
            </a:r>
            <a:r>
              <a:rPr lang="en-US" dirty="0" err="1"/>
              <a:t>nebeská</a:t>
            </a:r>
            <a:r>
              <a:rPr lang="en-US" dirty="0"/>
              <a:t> </a:t>
            </a:r>
            <a:r>
              <a:rPr lang="en-US" dirty="0" err="1"/>
              <a:t>tělesa</a:t>
            </a:r>
            <a:r>
              <a:rPr lang="en-US" dirty="0"/>
              <a:t> </a:t>
            </a:r>
            <a:r>
              <a:rPr lang="en-US" dirty="0" err="1"/>
              <a:t>musí</a:t>
            </a:r>
            <a:r>
              <a:rPr lang="en-US" dirty="0"/>
              <a:t> </a:t>
            </a:r>
            <a:r>
              <a:rPr lang="en-US" dirty="0" err="1"/>
              <a:t>být</a:t>
            </a:r>
            <a:r>
              <a:rPr lang="en-US" dirty="0"/>
              <a:t> </a:t>
            </a:r>
            <a:r>
              <a:rPr lang="en-US" dirty="0" err="1"/>
              <a:t>dokonalá</a:t>
            </a:r>
            <a:r>
              <a:rPr lang="en-US" dirty="0"/>
              <a:t> a </a:t>
            </a:r>
            <a:r>
              <a:rPr lang="en-US" dirty="0" err="1"/>
              <a:t>božská</a:t>
            </a:r>
            <a:r>
              <a:rPr lang="en-US" dirty="0"/>
              <a:t>, </a:t>
            </a:r>
            <a:r>
              <a:rPr lang="en-US" dirty="0" err="1"/>
              <a:t>protože</a:t>
            </a:r>
            <a:r>
              <a:rPr lang="en-US" dirty="0"/>
              <a:t> </a:t>
            </a:r>
            <a:r>
              <a:rPr lang="en-US" dirty="0" err="1"/>
              <a:t>ona</a:t>
            </a:r>
            <a:r>
              <a:rPr lang="en-US" dirty="0"/>
              <a:t> </a:t>
            </a:r>
            <a:r>
              <a:rPr lang="en-US" dirty="0" err="1"/>
              <a:t>sama</a:t>
            </a:r>
            <a:r>
              <a:rPr lang="en-US" dirty="0"/>
              <a:t> a </a:t>
            </a:r>
            <a:r>
              <a:rPr lang="en-US" dirty="0" err="1"/>
              <a:t>jejich</a:t>
            </a:r>
            <a:r>
              <a:rPr lang="en-US" dirty="0"/>
              <a:t> </a:t>
            </a:r>
            <a:r>
              <a:rPr lang="en-US" dirty="0" err="1"/>
              <a:t>pohyby</a:t>
            </a:r>
            <a:r>
              <a:rPr lang="en-US" dirty="0"/>
              <a:t> </a:t>
            </a:r>
            <a:r>
              <a:rPr lang="en-US" dirty="0" err="1"/>
              <a:t>jsou</a:t>
            </a:r>
            <a:r>
              <a:rPr lang="en-US" dirty="0"/>
              <a:t> </a:t>
            </a:r>
            <a:r>
              <a:rPr lang="en-US" dirty="0" err="1"/>
              <a:t>věčné</a:t>
            </a:r>
            <a:r>
              <a:rPr lang="en-US" dirty="0"/>
              <a:t> a </a:t>
            </a:r>
            <a:r>
              <a:rPr lang="en-US" dirty="0" err="1"/>
              <a:t>neměnné</a:t>
            </a:r>
            <a:r>
              <a:rPr lang="en-US" dirty="0"/>
              <a:t>, </a:t>
            </a:r>
            <a:r>
              <a:rPr lang="en-US" dirty="0" err="1"/>
              <a:t>zatímco</a:t>
            </a:r>
            <a:r>
              <a:rPr lang="en-US" dirty="0"/>
              <a:t> </a:t>
            </a:r>
            <a:r>
              <a:rPr lang="en-US" dirty="0" err="1"/>
              <a:t>součásti</a:t>
            </a:r>
            <a:r>
              <a:rPr lang="en-US" dirty="0"/>
              <a:t> </a:t>
            </a:r>
            <a:r>
              <a:rPr lang="en-US" dirty="0" err="1"/>
              <a:t>pozemského</a:t>
            </a:r>
            <a:r>
              <a:rPr lang="en-US" dirty="0"/>
              <a:t> se </a:t>
            </a:r>
            <a:r>
              <a:rPr lang="en-US" dirty="0" err="1"/>
              <a:t>neustále</a:t>
            </a:r>
            <a:r>
              <a:rPr lang="en-US" dirty="0"/>
              <a:t> </a:t>
            </a:r>
            <a:r>
              <a:rPr lang="en-US" dirty="0" err="1"/>
              <a:t>mění</a:t>
            </a:r>
            <a:r>
              <a:rPr lang="en-US" dirty="0"/>
              <a:t>.</a:t>
            </a:r>
          </a:p>
          <a:p>
            <a:r>
              <a:rPr lang="en-US" dirty="0"/>
              <a:t>Galileo se </a:t>
            </a:r>
            <a:r>
              <a:rPr lang="en-US" dirty="0" err="1"/>
              <a:t>zmiňuje</a:t>
            </a:r>
            <a:r>
              <a:rPr lang="en-US" dirty="0"/>
              <a:t> o </a:t>
            </a:r>
            <a:r>
              <a:rPr lang="en-US" dirty="0" err="1"/>
              <a:t>Platónově</a:t>
            </a:r>
            <a:r>
              <a:rPr lang="en-US" dirty="0"/>
              <a:t> </a:t>
            </a:r>
            <a:r>
              <a:rPr lang="en-US" dirty="0" err="1"/>
              <a:t>popisu</a:t>
            </a:r>
            <a:r>
              <a:rPr lang="en-US" dirty="0"/>
              <a:t> </a:t>
            </a:r>
            <a:r>
              <a:rPr lang="en-US" dirty="0" err="1"/>
              <a:t>Božího</a:t>
            </a:r>
            <a:r>
              <a:rPr lang="en-US" dirty="0"/>
              <a:t> </a:t>
            </a:r>
            <a:r>
              <a:rPr lang="en-US" dirty="0" err="1"/>
              <a:t>stvoření</a:t>
            </a:r>
            <a:r>
              <a:rPr lang="en-US" dirty="0"/>
              <a:t> </a:t>
            </a:r>
            <a:r>
              <a:rPr lang="en-US" dirty="0" err="1"/>
              <a:t>vesmíru</a:t>
            </a:r>
            <a:r>
              <a:rPr lang="en-US" dirty="0"/>
              <a:t> v </a:t>
            </a:r>
            <a:r>
              <a:rPr lang="en-US" dirty="0" err="1"/>
              <a:t>Timaeus</a:t>
            </a:r>
            <a:r>
              <a:rPr lang="en-US" dirty="0"/>
              <a:t>, </a:t>
            </a:r>
            <a:r>
              <a:rPr lang="en-US" dirty="0" err="1"/>
              <a:t>kde</a:t>
            </a:r>
            <a:r>
              <a:rPr lang="en-US" dirty="0"/>
              <a:t> </a:t>
            </a:r>
            <a:r>
              <a:rPr lang="en-US" dirty="0" err="1"/>
              <a:t>Platón</a:t>
            </a:r>
            <a:r>
              <a:rPr lang="en-US" dirty="0"/>
              <a:t> </a:t>
            </a:r>
            <a:r>
              <a:rPr lang="en-US" dirty="0" err="1"/>
              <a:t>vyslovuje</a:t>
            </a:r>
            <a:r>
              <a:rPr lang="en-US" dirty="0"/>
              <a:t> </a:t>
            </a:r>
            <a:r>
              <a:rPr lang="en-US" dirty="0" err="1"/>
              <a:t>myšlenku</a:t>
            </a:r>
            <a:r>
              <a:rPr lang="en-US" dirty="0"/>
              <a:t>, </a:t>
            </a:r>
            <a:r>
              <a:rPr lang="en-US" dirty="0" err="1"/>
              <a:t>že</a:t>
            </a:r>
            <a:r>
              <a:rPr lang="en-US" dirty="0"/>
              <a:t> </a:t>
            </a:r>
            <a:r>
              <a:rPr lang="en-US" dirty="0" err="1"/>
              <a:t>Tvůrce</a:t>
            </a:r>
            <a:r>
              <a:rPr lang="en-US" dirty="0"/>
              <a:t> (</a:t>
            </a:r>
            <a:r>
              <a:rPr lang="en-US" dirty="0" err="1"/>
              <a:t>stvořitel</a:t>
            </a:r>
            <a:r>
              <a:rPr lang="en-US" dirty="0"/>
              <a:t>) </a:t>
            </a:r>
            <a:r>
              <a:rPr lang="en-US" dirty="0" err="1"/>
              <a:t>uvedl</a:t>
            </a:r>
            <a:r>
              <a:rPr lang="en-US" dirty="0"/>
              <a:t> </a:t>
            </a:r>
            <a:r>
              <a:rPr lang="en-US" dirty="0" err="1"/>
              <a:t>planety</a:t>
            </a:r>
            <a:r>
              <a:rPr lang="en-US" dirty="0"/>
              <a:t> </a:t>
            </a:r>
            <a:r>
              <a:rPr lang="en-US" dirty="0" err="1"/>
              <a:t>po</a:t>
            </a:r>
            <a:r>
              <a:rPr lang="en-US" dirty="0"/>
              <a:t> </a:t>
            </a:r>
            <a:r>
              <a:rPr lang="en-US" dirty="0" err="1"/>
              <a:t>jejich</a:t>
            </a:r>
            <a:r>
              <a:rPr lang="en-US" dirty="0"/>
              <a:t> </a:t>
            </a:r>
            <a:r>
              <a:rPr lang="en-US" dirty="0" err="1"/>
              <a:t>vytvoření</a:t>
            </a:r>
            <a:r>
              <a:rPr lang="en-US" dirty="0"/>
              <a:t> do </a:t>
            </a:r>
            <a:r>
              <a:rPr lang="en-US" dirty="0" err="1"/>
              <a:t>přímého</a:t>
            </a:r>
            <a:r>
              <a:rPr lang="en-US" dirty="0"/>
              <a:t> </a:t>
            </a:r>
            <a:r>
              <a:rPr lang="en-US" dirty="0" err="1"/>
              <a:t>pohybu</a:t>
            </a:r>
            <a:r>
              <a:rPr lang="en-US" dirty="0"/>
              <a:t> </a:t>
            </a:r>
            <a:r>
              <a:rPr lang="en-US" dirty="0" err="1"/>
              <a:t>směrem</a:t>
            </a:r>
            <a:r>
              <a:rPr lang="en-US" dirty="0"/>
              <a:t>  </a:t>
            </a:r>
            <a:r>
              <a:rPr lang="en-US" dirty="0" err="1"/>
              <a:t>ke</a:t>
            </a:r>
            <a:r>
              <a:rPr lang="en-US" dirty="0"/>
              <a:t> </a:t>
            </a:r>
            <a:r>
              <a:rPr lang="en-US" dirty="0" err="1"/>
              <a:t>Slunci</a:t>
            </a:r>
            <a:r>
              <a:rPr lang="en-US" dirty="0"/>
              <a:t>, </a:t>
            </a:r>
            <a:r>
              <a:rPr lang="en-US" dirty="0" err="1"/>
              <a:t>nechal</a:t>
            </a:r>
            <a:r>
              <a:rPr lang="en-US" dirty="0"/>
              <a:t> je </a:t>
            </a:r>
            <a:r>
              <a:rPr lang="en-US" dirty="0" err="1"/>
              <a:t>padat</a:t>
            </a:r>
            <a:r>
              <a:rPr lang="en-US" dirty="0"/>
              <a:t> do </a:t>
            </a:r>
            <a:r>
              <a:rPr lang="en-US" dirty="0" err="1"/>
              <a:t>té</a:t>
            </a:r>
            <a:r>
              <a:rPr lang="en-US" dirty="0"/>
              <a:t> </a:t>
            </a:r>
            <a:r>
              <a:rPr lang="en-US" dirty="0" err="1"/>
              <a:t>doby</a:t>
            </a:r>
            <a:r>
              <a:rPr lang="en-US" dirty="0"/>
              <a:t>, </a:t>
            </a:r>
            <a:r>
              <a:rPr lang="en-US" dirty="0" err="1"/>
              <a:t>až</a:t>
            </a:r>
            <a:r>
              <a:rPr lang="en-US" dirty="0"/>
              <a:t>  </a:t>
            </a:r>
            <a:r>
              <a:rPr lang="en-US" dirty="0" err="1"/>
              <a:t>postoupila</a:t>
            </a:r>
            <a:r>
              <a:rPr lang="en-US" dirty="0"/>
              <a:t> do </a:t>
            </a:r>
            <a:r>
              <a:rPr lang="en-US" dirty="0" err="1"/>
              <a:t>předem</a:t>
            </a:r>
            <a:r>
              <a:rPr lang="en-US" dirty="0"/>
              <a:t> </a:t>
            </a:r>
            <a:r>
              <a:rPr lang="en-US" dirty="0" err="1"/>
              <a:t>určených</a:t>
            </a:r>
            <a:r>
              <a:rPr lang="en-US" dirty="0"/>
              <a:t> </a:t>
            </a:r>
            <a:r>
              <a:rPr lang="en-US" dirty="0" err="1"/>
              <a:t>míst</a:t>
            </a:r>
            <a:r>
              <a:rPr lang="en-US" dirty="0"/>
              <a:t> a v </a:t>
            </a:r>
            <a:r>
              <a:rPr lang="en-US" dirty="0" err="1"/>
              <a:t>nich</a:t>
            </a:r>
            <a:r>
              <a:rPr lang="en-US" dirty="0"/>
              <a:t> </a:t>
            </a:r>
            <a:r>
              <a:rPr lang="en-US" dirty="0" err="1"/>
              <a:t>zasáhl</a:t>
            </a:r>
            <a:r>
              <a:rPr lang="en-US" dirty="0"/>
              <a:t> </a:t>
            </a:r>
            <a:r>
              <a:rPr lang="en-US" dirty="0" err="1"/>
              <a:t>tak</a:t>
            </a:r>
            <a:r>
              <a:rPr lang="en-US" dirty="0"/>
              <a:t>, </a:t>
            </a:r>
            <a:r>
              <a:rPr lang="en-US" dirty="0" err="1"/>
              <a:t>že</a:t>
            </a:r>
            <a:r>
              <a:rPr lang="en-US" dirty="0"/>
              <a:t> </a:t>
            </a:r>
            <a:r>
              <a:rPr lang="en-US" dirty="0" err="1"/>
              <a:t>přešly</a:t>
            </a:r>
            <a:r>
              <a:rPr lang="en-US" dirty="0"/>
              <a:t> z </a:t>
            </a:r>
            <a:r>
              <a:rPr lang="en-US" dirty="0" err="1"/>
              <a:t>přímého</a:t>
            </a:r>
            <a:r>
              <a:rPr lang="en-US" dirty="0"/>
              <a:t> do </a:t>
            </a:r>
            <a:r>
              <a:rPr lang="en-US" dirty="0" err="1"/>
              <a:t>kruhového</a:t>
            </a:r>
            <a:r>
              <a:rPr lang="en-US" dirty="0"/>
              <a:t> </a:t>
            </a:r>
            <a:r>
              <a:rPr lang="en-US" dirty="0" err="1"/>
              <a:t>pohybu</a:t>
            </a:r>
            <a:r>
              <a:rPr lang="en-US" dirty="0"/>
              <a:t> a </a:t>
            </a:r>
            <a:r>
              <a:rPr lang="en-US" dirty="0" err="1"/>
              <a:t>dodnes</a:t>
            </a:r>
            <a:r>
              <a:rPr lang="en-US" dirty="0"/>
              <a:t>  tam </a:t>
            </a:r>
            <a:r>
              <a:rPr lang="en-US" dirty="0" err="1"/>
              <a:t>pravidelně</a:t>
            </a:r>
            <a:r>
              <a:rPr lang="en-US" dirty="0"/>
              <a:t> </a:t>
            </a:r>
            <a:r>
              <a:rPr lang="en-US" dirty="0" err="1"/>
              <a:t>obíhají</a:t>
            </a:r>
            <a:r>
              <a:rPr lang="en-US" dirty="0"/>
              <a:t>.</a:t>
            </a:r>
          </a:p>
          <a:p>
            <a:r>
              <a:rPr lang="en-US" dirty="0"/>
              <a:t>V </a:t>
            </a:r>
            <a:r>
              <a:rPr lang="en-US" dirty="0" err="1"/>
              <a:t>úloze</a:t>
            </a:r>
            <a:r>
              <a:rPr lang="en-US" dirty="0"/>
              <a:t> se </a:t>
            </a:r>
            <a:r>
              <a:rPr lang="en-US" dirty="0" err="1"/>
              <a:t>předpokládá</a:t>
            </a:r>
            <a:r>
              <a:rPr lang="en-US" dirty="0"/>
              <a:t>, </a:t>
            </a:r>
            <a:r>
              <a:rPr lang="en-US" dirty="0" err="1"/>
              <a:t>že</a:t>
            </a:r>
            <a:r>
              <a:rPr lang="en-US" dirty="0"/>
              <a:t>… </a:t>
            </a:r>
            <a:r>
              <a:rPr lang="en-US" dirty="0" err="1"/>
              <a:t>božský</a:t>
            </a:r>
            <a:r>
              <a:rPr lang="en-US" dirty="0"/>
              <a:t> </a:t>
            </a:r>
            <a:r>
              <a:rPr lang="en-US" dirty="0" err="1"/>
              <a:t>architekt</a:t>
            </a:r>
            <a:r>
              <a:rPr lang="en-US" dirty="0"/>
              <a:t> </a:t>
            </a:r>
            <a:r>
              <a:rPr lang="en-US" dirty="0" err="1"/>
              <a:t>na</a:t>
            </a:r>
            <a:r>
              <a:rPr lang="en-US" dirty="0"/>
              <a:t> </a:t>
            </a:r>
            <a:r>
              <a:rPr lang="en-US" dirty="0" err="1"/>
              <a:t>jednom</a:t>
            </a:r>
            <a:r>
              <a:rPr lang="en-US" dirty="0"/>
              <a:t> </a:t>
            </a:r>
            <a:r>
              <a:rPr lang="en-US" dirty="0" err="1"/>
              <a:t>místě</a:t>
            </a:r>
            <a:r>
              <a:rPr lang="en-US" dirty="0"/>
              <a:t> </a:t>
            </a:r>
            <a:r>
              <a:rPr lang="en-US" dirty="0" err="1"/>
              <a:t>vesmíru</a:t>
            </a:r>
            <a:r>
              <a:rPr lang="en-US" dirty="0"/>
              <a:t> </a:t>
            </a:r>
            <a:r>
              <a:rPr lang="en-US" dirty="0" err="1"/>
              <a:t>stvořil</a:t>
            </a:r>
            <a:r>
              <a:rPr lang="en-US" dirty="0"/>
              <a:t> </a:t>
            </a:r>
            <a:r>
              <a:rPr lang="en-US" dirty="0" err="1"/>
              <a:t>planety</a:t>
            </a:r>
            <a:r>
              <a:rPr lang="en-US" dirty="0"/>
              <a:t>, </a:t>
            </a:r>
            <a:r>
              <a:rPr lang="en-US" dirty="0" err="1"/>
              <a:t>stanovil</a:t>
            </a:r>
            <a:r>
              <a:rPr lang="en-US" dirty="0"/>
              <a:t> </a:t>
            </a:r>
            <a:r>
              <a:rPr lang="en-US" dirty="0" err="1"/>
              <a:t>střed</a:t>
            </a:r>
            <a:r>
              <a:rPr lang="en-US" dirty="0"/>
              <a:t> </a:t>
            </a:r>
            <a:r>
              <a:rPr lang="en-US" dirty="0" err="1"/>
              <a:t>jejich</a:t>
            </a:r>
            <a:r>
              <a:rPr lang="en-US" dirty="0"/>
              <a:t> </a:t>
            </a:r>
            <a:r>
              <a:rPr lang="en-US" dirty="0" err="1"/>
              <a:t>otáčení</a:t>
            </a:r>
            <a:r>
              <a:rPr lang="en-US" dirty="0"/>
              <a:t>, </a:t>
            </a:r>
            <a:r>
              <a:rPr lang="en-US" dirty="0" err="1"/>
              <a:t>kam</a:t>
            </a:r>
            <a:r>
              <a:rPr lang="en-US" dirty="0"/>
              <a:t> </a:t>
            </a:r>
            <a:r>
              <a:rPr lang="en-US" dirty="0" err="1"/>
              <a:t>umístil</a:t>
            </a:r>
            <a:r>
              <a:rPr lang="en-US" dirty="0"/>
              <a:t> </a:t>
            </a:r>
            <a:r>
              <a:rPr lang="en-US" dirty="0" err="1"/>
              <a:t>Slunce</a:t>
            </a:r>
            <a:r>
              <a:rPr lang="en-US" dirty="0"/>
              <a:t>, </a:t>
            </a:r>
            <a:r>
              <a:rPr lang="en-US" dirty="0" err="1"/>
              <a:t>načež</a:t>
            </a:r>
            <a:r>
              <a:rPr lang="en-US" dirty="0"/>
              <a:t> je </a:t>
            </a:r>
            <a:r>
              <a:rPr lang="en-US" dirty="0" err="1"/>
              <a:t>nechal</a:t>
            </a:r>
            <a:r>
              <a:rPr lang="en-US" dirty="0"/>
              <a:t> </a:t>
            </a:r>
            <a:r>
              <a:rPr lang="en-US" dirty="0" err="1"/>
              <a:t>přímým</a:t>
            </a:r>
            <a:r>
              <a:rPr lang="en-US" dirty="0"/>
              <a:t> </a:t>
            </a:r>
            <a:r>
              <a:rPr lang="en-US" dirty="0" err="1"/>
              <a:t>pohybem</a:t>
            </a:r>
            <a:r>
              <a:rPr lang="en-US" dirty="0"/>
              <a:t> </a:t>
            </a:r>
            <a:r>
              <a:rPr lang="en-US" dirty="0" err="1"/>
              <a:t>klesat</a:t>
            </a:r>
            <a:r>
              <a:rPr lang="en-US" dirty="0"/>
              <a:t> </a:t>
            </a:r>
            <a:r>
              <a:rPr lang="en-US" dirty="0" err="1"/>
              <a:t>ke</a:t>
            </a:r>
            <a:r>
              <a:rPr lang="en-US" dirty="0"/>
              <a:t> </a:t>
            </a:r>
            <a:r>
              <a:rPr lang="en-US" dirty="0" err="1"/>
              <a:t>středu</a:t>
            </a:r>
            <a:r>
              <a:rPr lang="en-US" dirty="0"/>
              <a:t>(</a:t>
            </a:r>
            <a:r>
              <a:rPr lang="en-US" dirty="0" err="1"/>
              <a:t>Slunce</a:t>
            </a:r>
            <a:r>
              <a:rPr lang="en-US" dirty="0"/>
              <a:t>), </a:t>
            </a:r>
            <a:r>
              <a:rPr lang="en-US" dirty="0" err="1"/>
              <a:t>dokud</a:t>
            </a:r>
            <a:r>
              <a:rPr lang="en-US" dirty="0"/>
              <a:t> </a:t>
            </a:r>
            <a:r>
              <a:rPr lang="en-US" dirty="0" err="1"/>
              <a:t>nezískaly</a:t>
            </a:r>
            <a:r>
              <a:rPr lang="en-US" dirty="0"/>
              <a:t> </a:t>
            </a:r>
            <a:r>
              <a:rPr lang="en-US" dirty="0" err="1"/>
              <a:t>rychlost</a:t>
            </a:r>
            <a:r>
              <a:rPr lang="en-US" dirty="0"/>
              <a:t>, </a:t>
            </a:r>
            <a:r>
              <a:rPr lang="en-US" dirty="0" err="1"/>
              <a:t>která</a:t>
            </a:r>
            <a:r>
              <a:rPr lang="en-US" dirty="0"/>
              <a:t> se </a:t>
            </a:r>
            <a:r>
              <a:rPr lang="en-US" dirty="0" err="1"/>
              <a:t>zdála</a:t>
            </a:r>
            <a:r>
              <a:rPr lang="en-US" dirty="0"/>
              <a:t> </a:t>
            </a:r>
            <a:r>
              <a:rPr lang="en-US" dirty="0" err="1"/>
              <a:t>božské</a:t>
            </a:r>
            <a:r>
              <a:rPr lang="en-US" dirty="0"/>
              <a:t> </a:t>
            </a:r>
            <a:r>
              <a:rPr lang="en-US" dirty="0" err="1"/>
              <a:t>mysli</a:t>
            </a:r>
            <a:r>
              <a:rPr lang="en-US" dirty="0"/>
              <a:t> </a:t>
            </a:r>
            <a:r>
              <a:rPr lang="en-US" dirty="0" err="1"/>
              <a:t>vhodná</a:t>
            </a:r>
            <a:r>
              <a:rPr lang="en-US" dirty="0"/>
              <a:t>.  </a:t>
            </a:r>
          </a:p>
          <a:p>
            <a:r>
              <a:rPr lang="en-US" dirty="0" err="1"/>
              <a:t>Při</a:t>
            </a:r>
            <a:r>
              <a:rPr lang="en-US" dirty="0"/>
              <a:t> </a:t>
            </a:r>
            <a:r>
              <a:rPr lang="en-US" dirty="0" err="1"/>
              <a:t>dosažení</a:t>
            </a:r>
            <a:r>
              <a:rPr lang="en-US" dirty="0"/>
              <a:t> </a:t>
            </a:r>
            <a:r>
              <a:rPr lang="en-US" dirty="0" err="1"/>
              <a:t>patřičné</a:t>
            </a:r>
            <a:r>
              <a:rPr lang="en-US" dirty="0"/>
              <a:t> </a:t>
            </a:r>
            <a:r>
              <a:rPr lang="en-US" dirty="0" err="1"/>
              <a:t>rychlosti</a:t>
            </a:r>
            <a:r>
              <a:rPr lang="en-US" dirty="0"/>
              <a:t> </a:t>
            </a:r>
            <a:r>
              <a:rPr lang="en-US" dirty="0" err="1"/>
              <a:t>boží</a:t>
            </a:r>
            <a:r>
              <a:rPr lang="en-US" dirty="0"/>
              <a:t> </a:t>
            </a:r>
            <a:r>
              <a:rPr lang="en-US" dirty="0" err="1"/>
              <a:t>zásah</a:t>
            </a:r>
            <a:r>
              <a:rPr lang="en-US" dirty="0"/>
              <a:t> </a:t>
            </a:r>
            <a:r>
              <a:rPr lang="en-US" dirty="0" err="1"/>
              <a:t>změní</a:t>
            </a:r>
            <a:r>
              <a:rPr lang="en-US" dirty="0"/>
              <a:t> </a:t>
            </a:r>
            <a:r>
              <a:rPr lang="en-US" dirty="0" err="1"/>
              <a:t>přímý</a:t>
            </a:r>
            <a:r>
              <a:rPr lang="en-US" dirty="0"/>
              <a:t> </a:t>
            </a:r>
            <a:r>
              <a:rPr lang="en-US" dirty="0" err="1"/>
              <a:t>pohyb</a:t>
            </a:r>
            <a:r>
              <a:rPr lang="en-US" dirty="0"/>
              <a:t> </a:t>
            </a:r>
            <a:r>
              <a:rPr lang="en-US" dirty="0" err="1"/>
              <a:t>planety</a:t>
            </a:r>
            <a:r>
              <a:rPr lang="en-US" dirty="0"/>
              <a:t> v </a:t>
            </a:r>
            <a:r>
              <a:rPr lang="en-US" dirty="0" err="1"/>
              <a:t>otáčivý</a:t>
            </a:r>
            <a:r>
              <a:rPr lang="en-US" dirty="0"/>
              <a:t>.  </a:t>
            </a:r>
            <a:r>
              <a:rPr lang="en-US" dirty="0" err="1"/>
              <a:t>Planety</a:t>
            </a:r>
            <a:r>
              <a:rPr lang="en-US" dirty="0"/>
              <a:t> </a:t>
            </a:r>
            <a:r>
              <a:rPr lang="en-US" dirty="0" err="1"/>
              <a:t>si</a:t>
            </a:r>
            <a:r>
              <a:rPr lang="en-US" dirty="0"/>
              <a:t>, </a:t>
            </a:r>
            <a:r>
              <a:rPr lang="en-US" dirty="0" err="1"/>
              <a:t>každá</a:t>
            </a:r>
            <a:r>
              <a:rPr lang="en-US" dirty="0"/>
              <a:t> </a:t>
            </a:r>
            <a:r>
              <a:rPr lang="en-US" dirty="0" err="1"/>
              <a:t>na</a:t>
            </a:r>
            <a:r>
              <a:rPr lang="en-US" dirty="0"/>
              <a:t> </a:t>
            </a:r>
            <a:r>
              <a:rPr lang="en-US" dirty="0" err="1"/>
              <a:t>své</a:t>
            </a:r>
            <a:r>
              <a:rPr lang="en-US" dirty="0"/>
              <a:t> </a:t>
            </a:r>
            <a:r>
              <a:rPr lang="en-US" dirty="0" err="1"/>
              <a:t>oběžné</a:t>
            </a:r>
            <a:r>
              <a:rPr lang="en-US" dirty="0"/>
              <a:t> </a:t>
            </a:r>
            <a:r>
              <a:rPr lang="en-US" dirty="0" err="1"/>
              <a:t>dráze</a:t>
            </a:r>
            <a:r>
              <a:rPr lang="en-US" dirty="0"/>
              <a:t> </a:t>
            </a:r>
            <a:r>
              <a:rPr lang="en-US" dirty="0" err="1"/>
              <a:t>udrží</a:t>
            </a:r>
            <a:r>
              <a:rPr lang="en-US" dirty="0"/>
              <a:t> </a:t>
            </a:r>
            <a:r>
              <a:rPr lang="en-US" dirty="0" err="1"/>
              <a:t>předem</a:t>
            </a:r>
            <a:r>
              <a:rPr lang="en-US" dirty="0"/>
              <a:t> </a:t>
            </a:r>
            <a:r>
              <a:rPr lang="en-US" dirty="0" err="1"/>
              <a:t>stanovenou</a:t>
            </a:r>
            <a:r>
              <a:rPr lang="en-US" dirty="0"/>
              <a:t> </a:t>
            </a:r>
            <a:r>
              <a:rPr lang="en-US" dirty="0" err="1"/>
              <a:t>rychlost</a:t>
            </a:r>
            <a:r>
              <a:rPr lang="en-US" dirty="0"/>
              <a:t>.</a:t>
            </a:r>
          </a:p>
          <a:p>
            <a:r>
              <a:rPr lang="en-US" dirty="0" err="1"/>
              <a:t>Otázka</a:t>
            </a:r>
            <a:r>
              <a:rPr lang="en-US" dirty="0"/>
              <a:t>: V </a:t>
            </a:r>
            <a:r>
              <a:rPr lang="en-US" dirty="0" err="1"/>
              <a:t>jaké</a:t>
            </a:r>
            <a:r>
              <a:rPr lang="en-US" dirty="0"/>
              <a:t> </a:t>
            </a:r>
            <a:r>
              <a:rPr lang="en-US" dirty="0" err="1"/>
              <a:t>vzdálenosti</a:t>
            </a:r>
            <a:r>
              <a:rPr lang="en-US" dirty="0"/>
              <a:t> od </a:t>
            </a:r>
            <a:r>
              <a:rPr lang="en-US" dirty="0" err="1"/>
              <a:t>Slunce</a:t>
            </a:r>
            <a:r>
              <a:rPr lang="en-US" dirty="0"/>
              <a:t> </a:t>
            </a:r>
            <a:r>
              <a:rPr lang="en-US" dirty="0" err="1"/>
              <a:t>mohlo</a:t>
            </a:r>
            <a:r>
              <a:rPr lang="en-US" dirty="0"/>
              <a:t> </a:t>
            </a:r>
            <a:r>
              <a:rPr lang="en-US" dirty="0" err="1"/>
              <a:t>být</a:t>
            </a:r>
            <a:r>
              <a:rPr lang="en-US" dirty="0"/>
              <a:t>  </a:t>
            </a:r>
            <a:r>
              <a:rPr lang="en-US" dirty="0" err="1"/>
              <a:t>ono</a:t>
            </a:r>
            <a:r>
              <a:rPr lang="en-US" dirty="0"/>
              <a:t> </a:t>
            </a:r>
            <a:r>
              <a:rPr lang="en-US" dirty="0" err="1"/>
              <a:t>místo</a:t>
            </a:r>
            <a:r>
              <a:rPr lang="en-US" dirty="0"/>
              <a:t>, </a:t>
            </a:r>
            <a:r>
              <a:rPr lang="en-US" dirty="0" err="1"/>
              <a:t>kde</a:t>
            </a:r>
            <a:r>
              <a:rPr lang="en-US" dirty="0"/>
              <a:t> </a:t>
            </a:r>
            <a:r>
              <a:rPr lang="en-US" dirty="0" err="1"/>
              <a:t>byly</a:t>
            </a:r>
            <a:r>
              <a:rPr lang="en-US" dirty="0"/>
              <a:t> </a:t>
            </a:r>
            <a:r>
              <a:rPr lang="en-US" dirty="0" err="1"/>
              <a:t>planety</a:t>
            </a:r>
            <a:r>
              <a:rPr lang="en-US" dirty="0"/>
              <a:t> </a:t>
            </a:r>
            <a:r>
              <a:rPr lang="en-US" dirty="0" err="1"/>
              <a:t>poprvé</a:t>
            </a:r>
            <a:r>
              <a:rPr lang="en-US" dirty="0"/>
              <a:t> </a:t>
            </a:r>
            <a:r>
              <a:rPr lang="en-US" dirty="0" err="1"/>
              <a:t>vytvořeny</a:t>
            </a:r>
            <a:r>
              <a:rPr lang="en-US" dirty="0"/>
              <a:t>, a </a:t>
            </a:r>
            <a:r>
              <a:rPr lang="en-US" dirty="0" err="1"/>
              <a:t>mohly</a:t>
            </a:r>
            <a:r>
              <a:rPr lang="en-US" dirty="0"/>
              <a:t>  </a:t>
            </a:r>
            <a:r>
              <a:rPr lang="en-US" dirty="0" err="1"/>
              <a:t>vůbec</a:t>
            </a:r>
            <a:r>
              <a:rPr lang="en-US" dirty="0"/>
              <a:t> </a:t>
            </a:r>
            <a:r>
              <a:rPr lang="en-US" dirty="0" err="1"/>
              <a:t>být</a:t>
            </a:r>
            <a:r>
              <a:rPr lang="en-US" dirty="0"/>
              <a:t> </a:t>
            </a:r>
            <a:r>
              <a:rPr lang="en-US" dirty="0" err="1"/>
              <a:t>všechny</a:t>
            </a:r>
            <a:r>
              <a:rPr lang="en-US" dirty="0"/>
              <a:t> </a:t>
            </a:r>
            <a:r>
              <a:rPr lang="en-US" dirty="0" err="1"/>
              <a:t>vytvořeny</a:t>
            </a:r>
            <a:r>
              <a:rPr lang="en-US" dirty="0"/>
              <a:t> </a:t>
            </a:r>
            <a:r>
              <a:rPr lang="en-US" dirty="0" err="1"/>
              <a:t>na</a:t>
            </a:r>
            <a:r>
              <a:rPr lang="en-US" dirty="0"/>
              <a:t> </a:t>
            </a:r>
            <a:r>
              <a:rPr lang="en-US" dirty="0" err="1"/>
              <a:t>stejném</a:t>
            </a:r>
            <a:r>
              <a:rPr lang="en-US" dirty="0"/>
              <a:t> </a:t>
            </a:r>
            <a:r>
              <a:rPr lang="en-US" dirty="0" err="1"/>
              <a:t>místě</a:t>
            </a:r>
            <a:r>
              <a:rPr lang="en-US" dirty="0"/>
              <a:t>?</a:t>
            </a:r>
          </a:p>
          <a:p>
            <a:endParaRPr lang="en-US"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13</a:t>
            </a:fld>
            <a:endParaRPr lang="cs-CZ" noProof="0" dirty="0"/>
          </a:p>
        </p:txBody>
      </p:sp>
    </p:spTree>
    <p:extLst>
      <p:ext uri="{BB962C8B-B14F-4D97-AF65-F5344CB8AC3E}">
        <p14:creationId xmlns:p14="http://schemas.microsoft.com/office/powerpoint/2010/main" val="338960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 name="Obdélník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á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cs-CZ" noProof="0" dirty="0"/>
              <a:t>Kliknutím můžete upravit styl předlohy nadpisů.</a:t>
            </a:r>
          </a:p>
        </p:txBody>
      </p:sp>
      <p:sp>
        <p:nvSpPr>
          <p:cNvPr id="3" name="Podnadpis 2"/>
          <p:cNvSpPr>
            <a:spLocks noGrp="1"/>
          </p:cNvSpPr>
          <p:nvPr>
            <p:ph type="subTitle" idx="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cs-CZ" noProof="0" dirty="0"/>
              <a:t>Kliknutím můžete upravit styl předlohy podnadpisů.</a:t>
            </a:r>
          </a:p>
        </p:txBody>
      </p:sp>
      <p:sp>
        <p:nvSpPr>
          <p:cNvPr id="4" name="Zástupný symbol pro datum 3"/>
          <p:cNvSpPr>
            <a:spLocks noGrp="1"/>
          </p:cNvSpPr>
          <p:nvPr>
            <p:ph type="dt" sz="half" idx="10"/>
          </p:nvPr>
        </p:nvSpPr>
        <p:spPr/>
        <p:txBody>
          <a:bodyPr rtlCol="0"/>
          <a:lstStyle>
            <a:lvl1pPr algn="l">
              <a:defRPr/>
            </a:lvl1pPr>
          </a:lstStyle>
          <a:p>
            <a:pPr rtl="0"/>
            <a:fld id="{9F6F1E9C-3939-44A1-9B51-733F2AA04C3A}" type="datetime1">
              <a:rPr lang="cs-CZ" noProof="0" smtClean="0"/>
              <a:t>12.12.2019</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cxnSp>
        <p:nvCxnSpPr>
          <p:cNvPr id="8" name="Přímá spojnice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dirty="0"/>
              <a:t>Kliknutím můžete upravit styl předlohy nadpisů.</a:t>
            </a:r>
          </a:p>
        </p:txBody>
      </p:sp>
      <p:sp>
        <p:nvSpPr>
          <p:cNvPr id="3" name="Zástupný symbol pro svislý text 2"/>
          <p:cNvSpPr>
            <a:spLocks noGrp="1"/>
          </p:cNvSpPr>
          <p:nvPr>
            <p:ph type="body" orient="vert" idx="1"/>
          </p:nvPr>
        </p:nvSpPr>
        <p:spPr/>
        <p:txBody>
          <a:bodyPr vert="eaVert"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10"/>
          </p:nvPr>
        </p:nvSpPr>
        <p:spPr/>
        <p:txBody>
          <a:bodyPr rtlCol="0"/>
          <a:lstStyle/>
          <a:p>
            <a:pPr rtl="0"/>
            <a:fld id="{BC21243F-F591-4809-80F4-647E09D57A90}" type="datetime1">
              <a:rPr lang="cs-CZ" noProof="0" smtClean="0"/>
              <a:t>12.12.2019</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1" y="762000"/>
            <a:ext cx="2628900" cy="5410200"/>
          </a:xfrm>
        </p:spPr>
        <p:txBody>
          <a:bodyPr vert="eaVert" lIns="45720" tIns="91440" rIns="45720" bIns="91440" rtlCol="0"/>
          <a:lstStyle/>
          <a:p>
            <a:pPr rtl="0"/>
            <a:r>
              <a:rPr lang="cs-CZ" noProof="0" dirty="0"/>
              <a:t>Kliknutím můžete upravit styl předlohy nadpisů.</a:t>
            </a:r>
          </a:p>
        </p:txBody>
      </p:sp>
      <p:sp>
        <p:nvSpPr>
          <p:cNvPr id="3" name="Zástupný symbol pro svislý text 2"/>
          <p:cNvSpPr>
            <a:spLocks noGrp="1"/>
          </p:cNvSpPr>
          <p:nvPr>
            <p:ph type="body" orient="vert" idx="1"/>
          </p:nvPr>
        </p:nvSpPr>
        <p:spPr>
          <a:xfrm>
            <a:off x="990601" y="762000"/>
            <a:ext cx="7581900" cy="5410200"/>
          </a:xfrm>
        </p:spPr>
        <p:txBody>
          <a:bodyPr vert="eaVert"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10"/>
          </p:nvPr>
        </p:nvSpPr>
        <p:spPr/>
        <p:txBody>
          <a:bodyPr rtlCol="0"/>
          <a:lstStyle/>
          <a:p>
            <a:pPr rtl="0"/>
            <a:fld id="{BF881292-F316-427A-A03D-C2EF956E5666}" type="datetime1">
              <a:rPr lang="cs-CZ" noProof="0" smtClean="0"/>
              <a:t>12.12.2019</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cxnSp>
        <p:nvCxnSpPr>
          <p:cNvPr id="7" name="Přímá spojnice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dirty="0"/>
              <a:t>Kliknutím můžete upravit styl předlohy nadpisů.</a:t>
            </a:r>
          </a:p>
        </p:txBody>
      </p:sp>
      <p:sp>
        <p:nvSpPr>
          <p:cNvPr id="3" name="Zástupný symbol pro obsah 2"/>
          <p:cNvSpPr>
            <a:spLocks noGrp="1"/>
          </p:cNvSpPr>
          <p:nvPr>
            <p:ph idx="1"/>
          </p:nvPr>
        </p:nvSpPr>
        <p:spPr/>
        <p:txBody>
          <a:bodyPr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10"/>
          </p:nvPr>
        </p:nvSpPr>
        <p:spPr/>
        <p:txBody>
          <a:bodyPr rtlCol="0"/>
          <a:lstStyle/>
          <a:p>
            <a:pPr rtl="0"/>
            <a:fld id="{331F5A04-7BFA-4539-B94B-BDE7FA34ED21}" type="datetime1">
              <a:rPr lang="cs-CZ" noProof="0" smtClean="0"/>
              <a:t>12.12.2019</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9" name="Obdélník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á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cs-CZ" noProof="0" dirty="0"/>
              <a:t>Kliknutím můžete upravit styl předlohy nadpisů.</a:t>
            </a:r>
          </a:p>
        </p:txBody>
      </p:sp>
      <p:sp>
        <p:nvSpPr>
          <p:cNvPr id="3" name="Zástupný symbol pro text 2"/>
          <p:cNvSpPr>
            <a:spLocks noGrp="1"/>
          </p:cNvSpPr>
          <p:nvPr>
            <p:ph type="body" idx="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dirty="0"/>
              <a:t>Kliknutím můžete upravit styl předlohy textů.</a:t>
            </a:r>
          </a:p>
        </p:txBody>
      </p:sp>
      <p:sp>
        <p:nvSpPr>
          <p:cNvPr id="4" name="Zástupný symbol pro datum 3"/>
          <p:cNvSpPr>
            <a:spLocks noGrp="1"/>
          </p:cNvSpPr>
          <p:nvPr>
            <p:ph type="dt" sz="half" idx="10"/>
          </p:nvPr>
        </p:nvSpPr>
        <p:spPr/>
        <p:txBody>
          <a:bodyPr rtlCol="0"/>
          <a:lstStyle/>
          <a:p>
            <a:pPr rtl="0"/>
            <a:fld id="{E9250414-07BC-4DC8-82EE-7AC9119ECFC9}" type="datetime1">
              <a:rPr lang="cs-CZ" noProof="0" smtClean="0"/>
              <a:t>12.12.2019</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cxnSp>
        <p:nvCxnSpPr>
          <p:cNvPr id="8" name="Přímá spojnice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024128" y="585216"/>
            <a:ext cx="9720072" cy="1499616"/>
          </a:xfrm>
        </p:spPr>
        <p:txBody>
          <a:bodyPr rtlCol="0"/>
          <a:lstStyle/>
          <a:p>
            <a:pPr rtl="0"/>
            <a:r>
              <a:rPr lang="cs-CZ" noProof="0" dirty="0"/>
              <a:t>Kliknutím můžete upravit styl předlohy nadpisů.</a:t>
            </a:r>
          </a:p>
        </p:txBody>
      </p:sp>
      <p:sp>
        <p:nvSpPr>
          <p:cNvPr id="3" name="Zástupný symbol pro obsah 2"/>
          <p:cNvSpPr>
            <a:spLocks noGrp="1"/>
          </p:cNvSpPr>
          <p:nvPr>
            <p:ph sz="half" idx="1"/>
          </p:nvPr>
        </p:nvSpPr>
        <p:spPr>
          <a:xfrm>
            <a:off x="1024127" y="2286000"/>
            <a:ext cx="4754880" cy="4023360"/>
          </a:xfrm>
        </p:spPr>
        <p:txBody>
          <a:bodyPr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obsah 3"/>
          <p:cNvSpPr>
            <a:spLocks noGrp="1"/>
          </p:cNvSpPr>
          <p:nvPr>
            <p:ph sz="half" idx="2"/>
          </p:nvPr>
        </p:nvSpPr>
        <p:spPr>
          <a:xfrm>
            <a:off x="5989320" y="2286000"/>
            <a:ext cx="4754880" cy="4023360"/>
          </a:xfrm>
        </p:spPr>
        <p:txBody>
          <a:bodyPr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5" name="Zástupný symbol pro datum 4"/>
          <p:cNvSpPr>
            <a:spLocks noGrp="1"/>
          </p:cNvSpPr>
          <p:nvPr>
            <p:ph type="dt" sz="half" idx="10"/>
          </p:nvPr>
        </p:nvSpPr>
        <p:spPr/>
        <p:txBody>
          <a:bodyPr rtlCol="0"/>
          <a:lstStyle/>
          <a:p>
            <a:pPr rtl="0"/>
            <a:fld id="{EB9D1178-987D-466B-B870-B49154035A10}" type="datetime1">
              <a:rPr lang="cs-CZ" noProof="0" smtClean="0"/>
              <a:t>12.12.2019</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Nadpis 9"/>
          <p:cNvSpPr>
            <a:spLocks noGrp="1"/>
          </p:cNvSpPr>
          <p:nvPr>
            <p:ph type="title"/>
          </p:nvPr>
        </p:nvSpPr>
        <p:spPr/>
        <p:txBody>
          <a:bodyPr rtlCol="0"/>
          <a:lstStyle/>
          <a:p>
            <a:pPr rtl="0"/>
            <a:r>
              <a:rPr lang="cs-CZ" noProof="0" dirty="0"/>
              <a:t>Kliknutím můžete upravit styl předlohy nadpisů.</a:t>
            </a:r>
          </a:p>
        </p:txBody>
      </p:sp>
      <p:sp>
        <p:nvSpPr>
          <p:cNvPr id="3" name="Zástupný symbol pro text 2"/>
          <p:cNvSpPr>
            <a:spLocks noGrp="1"/>
          </p:cNvSpPr>
          <p:nvPr>
            <p:ph type="body" idx="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dirty="0"/>
              <a:t>Kliknutím můžete upravit styly předlohy textu.</a:t>
            </a:r>
          </a:p>
        </p:txBody>
      </p:sp>
      <p:sp>
        <p:nvSpPr>
          <p:cNvPr id="4" name="Zástupný symbol pro obsah 3"/>
          <p:cNvSpPr>
            <a:spLocks noGrp="1"/>
          </p:cNvSpPr>
          <p:nvPr>
            <p:ph sz="half" idx="2"/>
          </p:nvPr>
        </p:nvSpPr>
        <p:spPr>
          <a:xfrm>
            <a:off x="1024128" y="2967788"/>
            <a:ext cx="4754880" cy="3341572"/>
          </a:xfrm>
        </p:spPr>
        <p:txBody>
          <a:bodyPr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5" name="Zástupný symbol pro text 4"/>
          <p:cNvSpPr>
            <a:spLocks noGrp="1"/>
          </p:cNvSpPr>
          <p:nvPr>
            <p:ph type="body" sz="quarter" idx="3"/>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noProof="0" dirty="0"/>
              <a:t>Kliknutím můžete upravit styly předlohy textu.</a:t>
            </a:r>
          </a:p>
        </p:txBody>
      </p:sp>
      <p:sp>
        <p:nvSpPr>
          <p:cNvPr id="6" name="Zástupný symbol pro obsah 5"/>
          <p:cNvSpPr>
            <a:spLocks noGrp="1"/>
          </p:cNvSpPr>
          <p:nvPr>
            <p:ph sz="quarter" idx="4"/>
          </p:nvPr>
        </p:nvSpPr>
        <p:spPr>
          <a:xfrm>
            <a:off x="5990888" y="2967788"/>
            <a:ext cx="4754880" cy="3341572"/>
          </a:xfrm>
        </p:spPr>
        <p:txBody>
          <a:bodyPr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7" name="Zástupný symbol pro datum 6"/>
          <p:cNvSpPr>
            <a:spLocks noGrp="1"/>
          </p:cNvSpPr>
          <p:nvPr>
            <p:ph type="dt" sz="half" idx="10"/>
          </p:nvPr>
        </p:nvSpPr>
        <p:spPr/>
        <p:txBody>
          <a:bodyPr rtlCol="0"/>
          <a:lstStyle/>
          <a:p>
            <a:pPr rtl="0"/>
            <a:fld id="{E2AF2197-A5EC-497C-BA58-BA1720F6E774}" type="datetime1">
              <a:rPr lang="cs-CZ" noProof="0" smtClean="0"/>
              <a:t>12.12.2019</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dirty="0"/>
              <a:t>Kliknutím můžete upravit styl předlohy nadpisů.</a:t>
            </a:r>
          </a:p>
        </p:txBody>
      </p:sp>
      <p:sp>
        <p:nvSpPr>
          <p:cNvPr id="3" name="Zástupný symbol pro datum 2"/>
          <p:cNvSpPr>
            <a:spLocks noGrp="1"/>
          </p:cNvSpPr>
          <p:nvPr>
            <p:ph type="dt" sz="half" idx="10"/>
          </p:nvPr>
        </p:nvSpPr>
        <p:spPr/>
        <p:txBody>
          <a:bodyPr rtlCol="0"/>
          <a:lstStyle/>
          <a:p>
            <a:pPr rtl="0"/>
            <a:fld id="{116EFAF8-CC22-4A54-9431-D63B4DC296EE}" type="datetime1">
              <a:rPr lang="cs-CZ" noProof="0" smtClean="0"/>
              <a:t>12.12.2019</a:t>
            </a:fld>
            <a:endParaRPr lang="cs-CZ" noProof="0" dirty="0"/>
          </a:p>
        </p:txBody>
      </p:sp>
      <p:sp>
        <p:nvSpPr>
          <p:cNvPr id="4" name="Zástupný symbol pro zápatí 3"/>
          <p:cNvSpPr>
            <a:spLocks noGrp="1"/>
          </p:cNvSpPr>
          <p:nvPr>
            <p:ph type="ftr" sz="quarter" idx="11"/>
          </p:nvPr>
        </p:nvSpPr>
        <p:spPr/>
        <p:txBody>
          <a:bodyPr rtlCol="0"/>
          <a:lstStyle/>
          <a:p>
            <a:pPr rtl="0"/>
            <a:endParaRPr lang="cs-CZ" noProof="0" dirty="0"/>
          </a:p>
        </p:txBody>
      </p:sp>
      <p:sp>
        <p:nvSpPr>
          <p:cNvPr id="5" name="Zástupný symbol pro číslo snímku 4"/>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B8DC61EC-40F5-446A-907A-ED759B85AEE0}" type="datetime1">
              <a:rPr lang="cs-CZ" noProof="0" smtClean="0"/>
              <a:t>12.12.2019</a:t>
            </a:fld>
            <a:endParaRPr lang="cs-CZ" noProof="0" dirty="0"/>
          </a:p>
        </p:txBody>
      </p:sp>
      <p:sp>
        <p:nvSpPr>
          <p:cNvPr id="3" name="Zástupný symbol pro zápatí 2"/>
          <p:cNvSpPr>
            <a:spLocks noGrp="1"/>
          </p:cNvSpPr>
          <p:nvPr>
            <p:ph type="ftr" sz="quarter" idx="11"/>
          </p:nvPr>
        </p:nvSpPr>
        <p:spPr/>
        <p:txBody>
          <a:bodyPr rtlCol="0"/>
          <a:lstStyle/>
          <a:p>
            <a:pPr rtl="0"/>
            <a:endParaRPr lang="cs-CZ" noProof="0" dirty="0"/>
          </a:p>
        </p:txBody>
      </p:sp>
      <p:sp>
        <p:nvSpPr>
          <p:cNvPr id="4" name="Zástupný symbol pro číslo snímku 3"/>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Nadpis 7"/>
          <p:cNvSpPr>
            <a:spLocks noGrp="1"/>
          </p:cNvSpPr>
          <p:nvPr>
            <p:ph type="title"/>
          </p:nvPr>
        </p:nvSpPr>
        <p:spPr>
          <a:xfrm>
            <a:off x="1024128" y="471509"/>
            <a:ext cx="4389120" cy="1737360"/>
          </a:xfrm>
        </p:spPr>
        <p:txBody>
          <a:bodyPr rtlCol="0">
            <a:noAutofit/>
          </a:bodyPr>
          <a:lstStyle>
            <a:lvl1pPr>
              <a:lnSpc>
                <a:spcPct val="80000"/>
              </a:lnSpc>
              <a:defRPr sz="4000"/>
            </a:lvl1pPr>
          </a:lstStyle>
          <a:p>
            <a:pPr rtl="0"/>
            <a:r>
              <a:rPr lang="cs-CZ" noProof="0" dirty="0"/>
              <a:t>Kliknutím můžete upravit styl předlohy nadpisů.</a:t>
            </a:r>
          </a:p>
        </p:txBody>
      </p:sp>
      <p:sp>
        <p:nvSpPr>
          <p:cNvPr id="3" name="Zástupný symbol pro obsah 2"/>
          <p:cNvSpPr>
            <a:spLocks noGrp="1"/>
          </p:cNvSpPr>
          <p:nvPr>
            <p:ph idx="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text 3"/>
          <p:cNvSpPr>
            <a:spLocks noGrp="1"/>
          </p:cNvSpPr>
          <p:nvPr>
            <p:ph type="body" sz="half" idx="2"/>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dirty="0"/>
              <a:t>Kliknutím můžete upravit styly předlohy textu.</a:t>
            </a:r>
          </a:p>
        </p:txBody>
      </p:sp>
      <p:sp>
        <p:nvSpPr>
          <p:cNvPr id="5" name="Zástupný symbol pro datum 4"/>
          <p:cNvSpPr>
            <a:spLocks noGrp="1"/>
          </p:cNvSpPr>
          <p:nvPr>
            <p:ph type="dt" sz="half" idx="10"/>
          </p:nvPr>
        </p:nvSpPr>
        <p:spPr/>
        <p:txBody>
          <a:bodyPr rtlCol="0"/>
          <a:lstStyle/>
          <a:p>
            <a:pPr rtl="0"/>
            <a:fld id="{F60BE47B-302C-4E7D-B91C-D88C0E7B7424}" type="datetime1">
              <a:rPr lang="cs-CZ" noProof="0" smtClean="0"/>
              <a:t>12.12.2019</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cs-CZ" noProof="0" dirty="0"/>
              <a:t>Kliknutím můžete upravit styl předlohy nadpisů.</a:t>
            </a:r>
          </a:p>
        </p:txBody>
      </p:sp>
      <p:sp>
        <p:nvSpPr>
          <p:cNvPr id="3" name="Zástupný symbol obrázku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dirty="0"/>
              <a:t>Po kliknutí na ikonu můžete přidat obrázek.</a:t>
            </a:r>
          </a:p>
        </p:txBody>
      </p:sp>
      <p:sp>
        <p:nvSpPr>
          <p:cNvPr id="4" name="Zástupný symbol pro text 3"/>
          <p:cNvSpPr>
            <a:spLocks noGrp="1"/>
          </p:cNvSpPr>
          <p:nvPr>
            <p:ph type="body" sz="half" idx="2"/>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dirty="0"/>
              <a:t>Kliknutím můžete upravit styl předlohy textů.</a:t>
            </a:r>
          </a:p>
        </p:txBody>
      </p:sp>
      <p:sp>
        <p:nvSpPr>
          <p:cNvPr id="5" name="Zástupný symbol pro datum 4"/>
          <p:cNvSpPr>
            <a:spLocks noGrp="1"/>
          </p:cNvSpPr>
          <p:nvPr>
            <p:ph type="dt" sz="half" idx="10"/>
          </p:nvPr>
        </p:nvSpPr>
        <p:spPr/>
        <p:txBody>
          <a:bodyPr rtlCol="0"/>
          <a:lstStyle/>
          <a:p>
            <a:pPr rtl="0"/>
            <a:fld id="{2AB3CA85-B86F-4933-B27B-019F45E44522}" type="datetime1">
              <a:rPr lang="cs-CZ" noProof="0" smtClean="0"/>
              <a:t>12.12.2019</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867E5644-1E61-4311-A31E-84CB9C7AA8A9}" type="slidenum">
              <a:rPr lang="cs-CZ" noProof="0" smtClean="0"/>
              <a:t>‹#›</a:t>
            </a:fld>
            <a:endParaRPr lang="cs-CZ" noProof="0" dirty="0"/>
          </a:p>
        </p:txBody>
      </p:sp>
      <p:cxnSp>
        <p:nvCxnSpPr>
          <p:cNvPr id="8" name="Přímá spojnice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cs-CZ" noProof="0" dirty="0"/>
              <a:t>Kliknutím můžete upravit styl předlohy nadpisů.</a:t>
            </a:r>
          </a:p>
        </p:txBody>
      </p:sp>
      <p:sp>
        <p:nvSpPr>
          <p:cNvPr id="3" name="Zástupný symbol pro text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6461650D-C7B6-4B95-BD7A-23FBC4490C28}" type="datetime1">
              <a:rPr lang="cs-CZ" noProof="0" smtClean="0"/>
              <a:t>12.12.2019</a:t>
            </a:fld>
            <a:endParaRPr lang="cs-CZ" noProof="0" dirty="0"/>
          </a:p>
        </p:txBody>
      </p:sp>
      <p:sp>
        <p:nvSpPr>
          <p:cNvPr id="5" name="Zástupný symbol pro zápatí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cs-CZ" noProof="0" dirty="0"/>
          </a:p>
        </p:txBody>
      </p:sp>
      <p:sp>
        <p:nvSpPr>
          <p:cNvPr id="6" name="Zástupný symbol pro číslo snímku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4FAB73BC-B049-4115-A692-8D63A059BFB8}" type="slidenum">
              <a:rPr lang="cs-CZ" noProof="0" smtClean="0"/>
              <a:pPr rtl="0"/>
              <a:t>‹#›</a:t>
            </a:fld>
            <a:endParaRPr lang="cs-CZ" noProof="0" dirty="0"/>
          </a:p>
        </p:txBody>
      </p:sp>
      <p:cxnSp>
        <p:nvCxnSpPr>
          <p:cNvPr id="7" name="Přímá spojnice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muni.cz/vyzkum/projekty/37050?page=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3" y="647357"/>
            <a:ext cx="11755111" cy="532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51813" y="3429000"/>
            <a:ext cx="6556744" cy="292674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t>Newton promluví česky</a:t>
            </a:r>
          </a:p>
          <a:p>
            <a:pPr algn="ctr"/>
            <a:r>
              <a:rPr lang="cs-CZ" sz="2800" dirty="0"/>
              <a:t>O překladu Newtonovy knihy </a:t>
            </a:r>
          </a:p>
          <a:p>
            <a:pPr algn="ctr"/>
            <a:r>
              <a:rPr lang="en-US" sz="2800" b="1" dirty="0" err="1"/>
              <a:t>Matematické</a:t>
            </a:r>
            <a:r>
              <a:rPr lang="en-US" sz="2800" b="1" dirty="0"/>
              <a:t> </a:t>
            </a:r>
            <a:r>
              <a:rPr lang="en-US" sz="2800" b="1" dirty="0" err="1"/>
              <a:t>principy</a:t>
            </a:r>
            <a:r>
              <a:rPr lang="en-US" sz="2800" b="1" dirty="0"/>
              <a:t> </a:t>
            </a:r>
            <a:r>
              <a:rPr lang="en-US" sz="2800" b="1" dirty="0" err="1"/>
              <a:t>přírodní</a:t>
            </a:r>
            <a:r>
              <a:rPr lang="en-US" sz="2800" b="1" dirty="0"/>
              <a:t> </a:t>
            </a:r>
            <a:r>
              <a:rPr lang="en-US" sz="2800" b="1" dirty="0" err="1"/>
              <a:t>filozofie</a:t>
            </a:r>
            <a:endParaRPr lang="cs-CZ" sz="2800" b="1" dirty="0"/>
          </a:p>
          <a:p>
            <a:pPr algn="ctr"/>
            <a:endParaRPr lang="cs-CZ" sz="2800" b="1" dirty="0"/>
          </a:p>
          <a:p>
            <a:pPr algn="ctr"/>
            <a:r>
              <a:rPr lang="cs-CZ" sz="2800" b="1" dirty="0"/>
              <a:t>Prof. Jan Novotný, CSc.</a:t>
            </a:r>
          </a:p>
          <a:p>
            <a:pPr algn="ctr"/>
            <a:r>
              <a:rPr lang="cs-CZ" sz="2800" dirty="0"/>
              <a:t>Masarykova univerzita</a:t>
            </a:r>
            <a:endParaRPr lang="en-US" sz="2800" dirty="0"/>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2</a:t>
            </a:fld>
            <a:endParaRPr lang="cs-CZ" noProof="0" dirty="0"/>
          </a:p>
        </p:txBody>
      </p:sp>
    </p:spTree>
    <p:extLst>
      <p:ext uri="{BB962C8B-B14F-4D97-AF65-F5344CB8AC3E}">
        <p14:creationId xmlns:p14="http://schemas.microsoft.com/office/powerpoint/2010/main" val="2692490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54A3711-2145-4380-8A11-415380129188}"/>
              </a:ext>
            </a:extLst>
          </p:cNvPr>
          <p:cNvSpPr>
            <a:spLocks noGrp="1"/>
          </p:cNvSpPr>
          <p:nvPr>
            <p:ph idx="4294967295"/>
          </p:nvPr>
        </p:nvSpPr>
        <p:spPr>
          <a:xfrm>
            <a:off x="381000" y="745725"/>
            <a:ext cx="11315020" cy="5724979"/>
          </a:xfrm>
        </p:spPr>
        <p:txBody>
          <a:bodyPr>
            <a:noAutofit/>
          </a:bodyPr>
          <a:lstStyle/>
          <a:p>
            <a:pPr marL="0" indent="0" algn="ctr">
              <a:lnSpc>
                <a:spcPct val="100000"/>
              </a:lnSpc>
              <a:spcBef>
                <a:spcPts val="600"/>
              </a:spcBef>
              <a:spcAft>
                <a:spcPts val="300"/>
              </a:spcAft>
              <a:buNone/>
            </a:pPr>
            <a:r>
              <a:rPr lang="cs-CZ" sz="1800" dirty="0"/>
              <a:t>Snaha na základě stejných principů ukázat systém světa  </a:t>
            </a:r>
          </a:p>
          <a:p>
            <a:pPr marL="0" indent="0">
              <a:lnSpc>
                <a:spcPct val="100000"/>
              </a:lnSpc>
              <a:spcBef>
                <a:spcPts val="600"/>
              </a:spcBef>
              <a:spcAft>
                <a:spcPts val="600"/>
              </a:spcAft>
              <a:buNone/>
            </a:pPr>
            <a:r>
              <a:rPr lang="cs-CZ" sz="1800" b="1" dirty="0">
                <a:solidFill>
                  <a:srgbClr val="005EA4"/>
                </a:solidFill>
              </a:rPr>
              <a:t>Pravidlo 1</a:t>
            </a:r>
          </a:p>
          <a:p>
            <a:pPr marL="0" indent="0">
              <a:spcBef>
                <a:spcPts val="600"/>
              </a:spcBef>
              <a:spcAft>
                <a:spcPts val="300"/>
              </a:spcAft>
              <a:buNone/>
            </a:pPr>
            <a:r>
              <a:rPr lang="cs-CZ" sz="1800" b="1" dirty="0"/>
              <a:t>K vysvětlení přírodních jevů nemá být použito více příčin, než ty, které jsou pravdivé a dostatečné k vysvětlení jevu. </a:t>
            </a:r>
            <a:r>
              <a:rPr lang="cs-CZ" sz="1800" dirty="0"/>
              <a:t>Jak filosofové říkají: příroda nedělá nic zbytečně a více příčin je zbytečných, když stačí méně. Neboť příroda je prostá a nepotrpí si přepych nadbytečných příčin.</a:t>
            </a:r>
          </a:p>
          <a:p>
            <a:pPr marL="0" indent="0">
              <a:lnSpc>
                <a:spcPct val="100000"/>
              </a:lnSpc>
              <a:spcBef>
                <a:spcPts val="1000"/>
              </a:spcBef>
              <a:buNone/>
            </a:pPr>
            <a:r>
              <a:rPr lang="cs-CZ" sz="1800" b="1" dirty="0">
                <a:solidFill>
                  <a:srgbClr val="005EA4"/>
                </a:solidFill>
              </a:rPr>
              <a:t>Pravidlo 2</a:t>
            </a:r>
          </a:p>
          <a:p>
            <a:pPr marL="0" indent="0">
              <a:lnSpc>
                <a:spcPct val="100000"/>
              </a:lnSpc>
              <a:spcBef>
                <a:spcPts val="600"/>
              </a:spcBef>
              <a:buNone/>
            </a:pPr>
            <a:r>
              <a:rPr lang="cs-CZ" sz="1800" b="1" dirty="0"/>
              <a:t>Proto přírodním jevům stejného typu musíme, pokud je to možné, přiřadit stejné příčiny</a:t>
            </a:r>
            <a:r>
              <a:rPr lang="cs-CZ" sz="1800" dirty="0"/>
              <a:t>.</a:t>
            </a:r>
          </a:p>
          <a:p>
            <a:pPr marL="0" indent="0">
              <a:buNone/>
            </a:pPr>
            <a:r>
              <a:rPr lang="cs-CZ" sz="1800" dirty="0"/>
              <a:t>Např. dýchání lidí a zvířat, padání kamenů v Evropě a v Americe, světlo kuchyňského ohně a Slunce nebo odraz světla na Zemi a na planetách.</a:t>
            </a:r>
          </a:p>
          <a:p>
            <a:pPr marL="0" indent="0">
              <a:lnSpc>
                <a:spcPct val="100000"/>
              </a:lnSpc>
              <a:spcBef>
                <a:spcPts val="600"/>
              </a:spcBef>
              <a:spcAft>
                <a:spcPts val="0"/>
              </a:spcAft>
              <a:buNone/>
            </a:pPr>
            <a:r>
              <a:rPr lang="cs-CZ" sz="1800" b="1" dirty="0">
                <a:solidFill>
                  <a:srgbClr val="005EA4"/>
                </a:solidFill>
              </a:rPr>
              <a:t>Pravidlo 3</a:t>
            </a:r>
          </a:p>
          <a:p>
            <a:pPr marL="0" indent="0">
              <a:lnSpc>
                <a:spcPct val="100000"/>
              </a:lnSpc>
              <a:spcBef>
                <a:spcPts val="600"/>
              </a:spcBef>
              <a:spcAft>
                <a:spcPts val="0"/>
              </a:spcAft>
              <a:buNone/>
            </a:pPr>
            <a:r>
              <a:rPr lang="cs-CZ" sz="1800" b="1" dirty="0"/>
              <a:t>Vlastnosti těles, které nelze ani zesílit ani zeslabit a které náležejí všem tělesům, na kterých lze provést experiment, mají být pokládány za obecné vlastnosti všech těles.</a:t>
            </a:r>
          </a:p>
          <a:p>
            <a:pPr marL="0" indent="0">
              <a:lnSpc>
                <a:spcPct val="100000"/>
              </a:lnSpc>
              <a:spcBef>
                <a:spcPts val="600"/>
              </a:spcBef>
              <a:spcAft>
                <a:spcPts val="600"/>
              </a:spcAft>
              <a:buNone/>
            </a:pPr>
            <a:endParaRPr lang="cs-CZ" sz="1050" b="1" dirty="0">
              <a:solidFill>
                <a:srgbClr val="005EA4"/>
              </a:solidFill>
            </a:endParaRPr>
          </a:p>
          <a:p>
            <a:pPr marL="0" indent="0">
              <a:lnSpc>
                <a:spcPct val="100000"/>
              </a:lnSpc>
              <a:spcBef>
                <a:spcPts val="600"/>
              </a:spcBef>
              <a:spcAft>
                <a:spcPts val="600"/>
              </a:spcAft>
              <a:buNone/>
            </a:pPr>
            <a:r>
              <a:rPr lang="cs-CZ" sz="1800" b="1" dirty="0">
                <a:solidFill>
                  <a:srgbClr val="005EA4"/>
                </a:solidFill>
              </a:rPr>
              <a:t>Pravidlo 4</a:t>
            </a:r>
          </a:p>
          <a:p>
            <a:pPr marL="0" indent="0">
              <a:lnSpc>
                <a:spcPct val="100000"/>
              </a:lnSpc>
              <a:spcBef>
                <a:spcPts val="200"/>
              </a:spcBef>
              <a:spcAft>
                <a:spcPts val="300"/>
              </a:spcAft>
              <a:buNone/>
            </a:pPr>
            <a:r>
              <a:rPr lang="cs-CZ" sz="1800" b="1" dirty="0"/>
              <a:t>Ve filosofii mají být pokládána tvrzení odvozená indukcí z jevů za pravdivá nebo téměř pravdivá bez ohledu na jakékoliv protichůdné hypotézy, dokud jiný jev neučiní tato tvrzení přesnějším nebo podléhajícím výjimkám.</a:t>
            </a:r>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11</a:t>
            </a:fld>
            <a:endParaRPr lang="cs-CZ" noProof="0" dirty="0"/>
          </a:p>
        </p:txBody>
      </p:sp>
      <p:sp>
        <p:nvSpPr>
          <p:cNvPr id="6" name="TextovéPole 5">
            <a:extLst>
              <a:ext uri="{FF2B5EF4-FFF2-40B4-BE49-F238E27FC236}">
                <a16:creationId xmlns:a16="http://schemas.microsoft.com/office/drawing/2014/main" id="{30FF5190-7307-47BE-B28A-10876EF7EF22}"/>
              </a:ext>
            </a:extLst>
          </p:cNvPr>
          <p:cNvSpPr txBox="1"/>
          <p:nvPr/>
        </p:nvSpPr>
        <p:spPr>
          <a:xfrm>
            <a:off x="3962400" y="152400"/>
            <a:ext cx="3254737" cy="523220"/>
          </a:xfrm>
          <a:prstGeom prst="rect">
            <a:avLst/>
          </a:prstGeom>
          <a:noFill/>
        </p:spPr>
        <p:txBody>
          <a:bodyPr wrap="none" rtlCol="0">
            <a:spAutoFit/>
          </a:bodyPr>
          <a:lstStyle/>
          <a:p>
            <a:r>
              <a:rPr lang="cs-CZ" sz="2800" b="1" dirty="0"/>
              <a:t>Pravidla pro filosofii</a:t>
            </a:r>
          </a:p>
        </p:txBody>
      </p:sp>
      <p:pic>
        <p:nvPicPr>
          <p:cNvPr id="2" name="Obrázek 1">
            <a:extLst>
              <a:ext uri="{FF2B5EF4-FFF2-40B4-BE49-F238E27FC236}">
                <a16:creationId xmlns:a16="http://schemas.microsoft.com/office/drawing/2014/main" id="{091B743F-BFFD-41C1-90F9-8EAADF2202B5}"/>
              </a:ext>
            </a:extLst>
          </p:cNvPr>
          <p:cNvPicPr>
            <a:picLocks noChangeAspect="1"/>
          </p:cNvPicPr>
          <p:nvPr/>
        </p:nvPicPr>
        <p:blipFill>
          <a:blip r:embed="rId3"/>
          <a:stretch>
            <a:fillRect/>
          </a:stretch>
        </p:blipFill>
        <p:spPr>
          <a:xfrm>
            <a:off x="10885188" y="218420"/>
            <a:ext cx="682939" cy="1204235"/>
          </a:xfrm>
          <a:prstGeom prst="rect">
            <a:avLst/>
          </a:prstGeom>
        </p:spPr>
      </p:pic>
      <p:pic>
        <p:nvPicPr>
          <p:cNvPr id="7" name="Obrázek 6">
            <a:extLst>
              <a:ext uri="{FF2B5EF4-FFF2-40B4-BE49-F238E27FC236}">
                <a16:creationId xmlns:a16="http://schemas.microsoft.com/office/drawing/2014/main" id="{184685D6-343A-4D6F-9608-BBF4A749511D}"/>
              </a:ext>
            </a:extLst>
          </p:cNvPr>
          <p:cNvPicPr>
            <a:picLocks noChangeAspect="1"/>
          </p:cNvPicPr>
          <p:nvPr/>
        </p:nvPicPr>
        <p:blipFill>
          <a:blip r:embed="rId4"/>
          <a:stretch>
            <a:fillRect/>
          </a:stretch>
        </p:blipFill>
        <p:spPr>
          <a:xfrm>
            <a:off x="10026501" y="218420"/>
            <a:ext cx="810832" cy="1196942"/>
          </a:xfrm>
          <a:prstGeom prst="rect">
            <a:avLst/>
          </a:prstGeom>
        </p:spPr>
      </p:pic>
    </p:spTree>
    <p:extLst>
      <p:ext uri="{BB962C8B-B14F-4D97-AF65-F5344CB8AC3E}">
        <p14:creationId xmlns:p14="http://schemas.microsoft.com/office/powerpoint/2010/main" val="4223411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7911618-B215-4B47-87F6-7BA274C9859E}"/>
              </a:ext>
            </a:extLst>
          </p:cNvPr>
          <p:cNvPicPr>
            <a:picLocks noChangeAspect="1"/>
          </p:cNvPicPr>
          <p:nvPr/>
        </p:nvPicPr>
        <p:blipFill>
          <a:blip r:embed="rId3"/>
          <a:stretch>
            <a:fillRect/>
          </a:stretch>
        </p:blipFill>
        <p:spPr>
          <a:xfrm>
            <a:off x="11219432" y="119788"/>
            <a:ext cx="874597" cy="1172140"/>
          </a:xfrm>
          <a:prstGeom prst="rect">
            <a:avLst/>
          </a:prstGeom>
        </p:spPr>
      </p:pic>
      <p:sp>
        <p:nvSpPr>
          <p:cNvPr id="3" name="Zástupný symbol pro obsah 2">
            <a:extLst>
              <a:ext uri="{FF2B5EF4-FFF2-40B4-BE49-F238E27FC236}">
                <a16:creationId xmlns:a16="http://schemas.microsoft.com/office/drawing/2014/main" id="{7574ED86-1F91-40C5-B1B5-66F6810AB2AD}"/>
              </a:ext>
            </a:extLst>
          </p:cNvPr>
          <p:cNvSpPr>
            <a:spLocks noGrp="1"/>
          </p:cNvSpPr>
          <p:nvPr>
            <p:ph idx="4294967295"/>
          </p:nvPr>
        </p:nvSpPr>
        <p:spPr>
          <a:xfrm>
            <a:off x="342900" y="1270000"/>
            <a:ext cx="11506200" cy="5588000"/>
          </a:xfrm>
        </p:spPr>
        <p:txBody>
          <a:bodyPr>
            <a:normAutofit fontScale="92500" lnSpcReduction="10000"/>
          </a:bodyPr>
          <a:lstStyle/>
          <a:p>
            <a:r>
              <a:rPr lang="cs-CZ" dirty="0"/>
              <a:t>Dosud jsem vyložil jevy nebes a pozemského moře prostřednictvím síly gravitace, ale </a:t>
            </a:r>
            <a:r>
              <a:rPr lang="cs-CZ" b="1" dirty="0">
                <a:solidFill>
                  <a:schemeClr val="accent6">
                    <a:lumMod val="50000"/>
                  </a:schemeClr>
                </a:solidFill>
              </a:rPr>
              <a:t>příčinu gravitace jsem zatím ještě neurčil</a:t>
            </a:r>
            <a:r>
              <a:rPr lang="cs-CZ" dirty="0"/>
              <a:t>. Tato síla zajisté vzniká z nějaké příčiny, která proniká až do středu Slunce a planet bez toho, aby se její účinná síla zmenšovala. </a:t>
            </a:r>
          </a:p>
          <a:p>
            <a:r>
              <a:rPr lang="cs-CZ" dirty="0"/>
              <a:t>Působí nikoliv úměrně množství povrchových částic … (jak tomu obvykle je u mechanických sil), nýbrž </a:t>
            </a:r>
            <a:r>
              <a:rPr lang="cs-CZ" b="1" dirty="0"/>
              <a:t>v úměře k množství látky</a:t>
            </a:r>
            <a:r>
              <a:rPr lang="cs-CZ" dirty="0"/>
              <a:t>, a její působení se táhne všemi směry do nesmírných vzdáleností, přičemž vždy </a:t>
            </a:r>
            <a:r>
              <a:rPr lang="cs-CZ" b="1" dirty="0"/>
              <a:t>ubývá s druhou mocninou poměru vzdáleností</a:t>
            </a:r>
            <a:r>
              <a:rPr lang="cs-CZ" dirty="0"/>
              <a:t>. </a:t>
            </a:r>
          </a:p>
          <a:p>
            <a:r>
              <a:rPr lang="cs-CZ" dirty="0"/>
              <a:t>Gravitace ke Slunci sestává z gravitací k jednotlivým částicím Slunce a se vzdalováním od Slunce ubývá přesně s 2. mocninou vzdálenosti až po dráhu Saturnu, což je zcela zřejmé z faktu, že </a:t>
            </a:r>
            <a:r>
              <a:rPr lang="cs-CZ" b="1" dirty="0"/>
              <a:t>afélia planet zůstávají v klidu, i nejzazší komety mají tato afélia v klidu. </a:t>
            </a:r>
          </a:p>
          <a:p>
            <a:r>
              <a:rPr lang="cs-CZ" dirty="0"/>
              <a:t>Proč má gravitace právě tyto vlastnosti, to jsem zatím na základě jevů vyvodit nedokázal, a </a:t>
            </a:r>
            <a:r>
              <a:rPr lang="cs-CZ" b="1" dirty="0">
                <a:solidFill>
                  <a:srgbClr val="002060"/>
                </a:solidFill>
              </a:rPr>
              <a:t>hypotézy si nevymýšlím </a:t>
            </a:r>
            <a:r>
              <a:rPr lang="cs-CZ" dirty="0"/>
              <a:t>(</a:t>
            </a:r>
            <a:r>
              <a:rPr lang="cs-CZ" b="1" i="1" dirty="0" err="1"/>
              <a:t>hypotheses</a:t>
            </a:r>
            <a:r>
              <a:rPr lang="cs-CZ" b="1" i="1" dirty="0"/>
              <a:t> non </a:t>
            </a:r>
            <a:r>
              <a:rPr lang="cs-CZ" b="1" i="1" dirty="0" err="1"/>
              <a:t>fingo</a:t>
            </a:r>
            <a:r>
              <a:rPr lang="cs-CZ" dirty="0"/>
              <a:t>). </a:t>
            </a:r>
          </a:p>
          <a:p>
            <a:r>
              <a:rPr lang="cs-CZ" b="1" dirty="0"/>
              <a:t>Cokoliv, co není vyvozeno z jevů, musíme nazývat hypotézou</a:t>
            </a:r>
            <a:r>
              <a:rPr lang="cs-CZ" dirty="0"/>
              <a:t>, a hypotézy, ať již metafyzické, fyzikální, ty týkající se skrytých vlastností (</a:t>
            </a:r>
            <a:r>
              <a:rPr lang="cs-CZ" i="1" dirty="0" err="1"/>
              <a:t>qualitatum</a:t>
            </a:r>
            <a:r>
              <a:rPr lang="cs-CZ" i="1" dirty="0"/>
              <a:t> </a:t>
            </a:r>
            <a:r>
              <a:rPr lang="cs-CZ" i="1" dirty="0" err="1"/>
              <a:t>occultarum</a:t>
            </a:r>
            <a:r>
              <a:rPr lang="cs-CZ" dirty="0"/>
              <a:t>) anebo mechanické nemají v </a:t>
            </a:r>
            <a:r>
              <a:rPr lang="cs-CZ" b="1" dirty="0"/>
              <a:t>experimentální filosofii</a:t>
            </a:r>
            <a:r>
              <a:rPr lang="cs-CZ" dirty="0"/>
              <a:t> místo. </a:t>
            </a:r>
          </a:p>
          <a:p>
            <a:r>
              <a:rPr lang="cs-CZ" dirty="0"/>
              <a:t>V této filosofii vyvozujeme propozice (tvrzení) z jevů a zobecňujeme je indukcí. Neprostupnost … těles, zákony pohybu a gravitace byly nalezeny tímto způsobem. </a:t>
            </a:r>
          </a:p>
          <a:p>
            <a:r>
              <a:rPr lang="cs-CZ" dirty="0"/>
              <a:t>Je dostatečné, že </a:t>
            </a:r>
            <a:r>
              <a:rPr lang="cs-CZ" b="1" dirty="0"/>
              <a:t>gravitace vskutku existuje a působí podle zákonů</a:t>
            </a:r>
            <a:r>
              <a:rPr lang="cs-CZ" dirty="0"/>
              <a:t>, které jsme vyložili, a dostačuje k [vysvětlení]  pohybů nebeských těles a pozemského moře. </a:t>
            </a:r>
          </a:p>
          <a:p>
            <a:endParaRPr lang="cs-CZ" dirty="0"/>
          </a:p>
        </p:txBody>
      </p:sp>
      <p:sp>
        <p:nvSpPr>
          <p:cNvPr id="4" name="Slide Number Placeholder 3"/>
          <p:cNvSpPr>
            <a:spLocks noGrp="1"/>
          </p:cNvSpPr>
          <p:nvPr>
            <p:ph type="sldNum" sz="quarter" idx="12"/>
          </p:nvPr>
        </p:nvSpPr>
        <p:spPr/>
        <p:txBody>
          <a:bodyPr/>
          <a:lstStyle/>
          <a:p>
            <a:pPr rtl="0"/>
            <a:fld id="{4FAB73BC-B049-4115-A692-8D63A059BFB8}" type="slidenum">
              <a:rPr lang="cs-CZ" noProof="0" smtClean="0"/>
              <a:t>12</a:t>
            </a:fld>
            <a:endParaRPr lang="cs-CZ" noProof="0" dirty="0"/>
          </a:p>
        </p:txBody>
      </p:sp>
      <p:sp>
        <p:nvSpPr>
          <p:cNvPr id="5" name="TextovéPole 4">
            <a:extLst>
              <a:ext uri="{FF2B5EF4-FFF2-40B4-BE49-F238E27FC236}">
                <a16:creationId xmlns:a16="http://schemas.microsoft.com/office/drawing/2014/main" id="{90676F07-4436-4FCA-BCE4-9F6EB3D3BB98}"/>
              </a:ext>
            </a:extLst>
          </p:cNvPr>
          <p:cNvSpPr txBox="1"/>
          <p:nvPr/>
        </p:nvSpPr>
        <p:spPr>
          <a:xfrm>
            <a:off x="3852588" y="444248"/>
            <a:ext cx="2755883" cy="523220"/>
          </a:xfrm>
          <a:prstGeom prst="rect">
            <a:avLst/>
          </a:prstGeom>
          <a:noFill/>
        </p:spPr>
        <p:txBody>
          <a:bodyPr wrap="none" rtlCol="0">
            <a:spAutoFit/>
          </a:bodyPr>
          <a:lstStyle/>
          <a:p>
            <a:r>
              <a:rPr lang="cs-CZ" sz="2800" b="1" dirty="0">
                <a:solidFill>
                  <a:srgbClr val="002060"/>
                </a:solidFill>
              </a:rPr>
              <a:t>Obecné scholium</a:t>
            </a:r>
          </a:p>
        </p:txBody>
      </p:sp>
    </p:spTree>
    <p:extLst>
      <p:ext uri="{BB962C8B-B14F-4D97-AF65-F5344CB8AC3E}">
        <p14:creationId xmlns:p14="http://schemas.microsoft.com/office/powerpoint/2010/main" val="63413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4294967295"/>
          </p:nvPr>
        </p:nvSpPr>
        <p:spPr>
          <a:xfrm>
            <a:off x="6352749" y="838347"/>
            <a:ext cx="3842617" cy="4022725"/>
          </a:xfrm>
        </p:spPr>
        <p:txBody>
          <a:bodyPr/>
          <a:lstStyle/>
          <a:p>
            <a:endParaRPr lang="sv-SE" dirty="0">
              <a:cs typeface="Arial" charset="0"/>
            </a:endParaRPr>
          </a:p>
          <a:p>
            <a:r>
              <a:rPr lang="cs-CZ" sz="2000" dirty="0">
                <a:cs typeface="Arial" charset="0"/>
              </a:rPr>
              <a:t>P</a:t>
            </a:r>
            <a:r>
              <a:rPr lang="sv-SE" sz="2000" dirty="0">
                <a:cs typeface="Arial" charset="0"/>
              </a:rPr>
              <a:t>laton</a:t>
            </a:r>
            <a:r>
              <a:rPr lang="cs-CZ" sz="2000" dirty="0" err="1">
                <a:cs typeface="Arial" charset="0"/>
              </a:rPr>
              <a:t>ský</a:t>
            </a:r>
            <a:r>
              <a:rPr lang="sv-SE" sz="2000" dirty="0">
                <a:cs typeface="Arial" charset="0"/>
              </a:rPr>
              <a:t>-</a:t>
            </a:r>
            <a:r>
              <a:rPr lang="cs-CZ" sz="2000" dirty="0">
                <a:cs typeface="Arial" charset="0"/>
              </a:rPr>
              <a:t>G</a:t>
            </a:r>
            <a:r>
              <a:rPr lang="sv-SE" sz="2000" dirty="0">
                <a:cs typeface="Arial" charset="0"/>
              </a:rPr>
              <a:t>alileo</a:t>
            </a:r>
            <a:r>
              <a:rPr lang="cs-CZ" sz="2000" dirty="0" err="1">
                <a:cs typeface="Arial" charset="0"/>
              </a:rPr>
              <a:t>vský</a:t>
            </a:r>
            <a:r>
              <a:rPr lang="sv-SE" sz="2000" dirty="0">
                <a:cs typeface="Arial" charset="0"/>
              </a:rPr>
              <a:t> probl</a:t>
            </a:r>
            <a:r>
              <a:rPr lang="cs-CZ" sz="2000" dirty="0">
                <a:cs typeface="Arial" charset="0"/>
              </a:rPr>
              <a:t>é</a:t>
            </a:r>
            <a:r>
              <a:rPr lang="sv-SE" sz="2000" dirty="0">
                <a:cs typeface="Arial" charset="0"/>
              </a:rPr>
              <a:t>m</a:t>
            </a:r>
          </a:p>
          <a:p>
            <a:endParaRPr lang="en-US" dirty="0">
              <a:cs typeface="Arial" charset="0"/>
            </a:endParaRPr>
          </a:p>
        </p:txBody>
      </p:sp>
      <p:sp>
        <p:nvSpPr>
          <p:cNvPr id="2" name="TextBox 1"/>
          <p:cNvSpPr txBox="1"/>
          <p:nvPr/>
        </p:nvSpPr>
        <p:spPr>
          <a:xfrm>
            <a:off x="3517430" y="290051"/>
            <a:ext cx="4313232" cy="800219"/>
          </a:xfrm>
          <a:prstGeom prst="rect">
            <a:avLst/>
          </a:prstGeom>
          <a:noFill/>
        </p:spPr>
        <p:txBody>
          <a:bodyPr wrap="none" rtlCol="0">
            <a:spAutoFit/>
          </a:bodyPr>
          <a:lstStyle/>
          <a:p>
            <a:r>
              <a:rPr lang="cs-CZ" sz="2800" b="1" dirty="0">
                <a:solidFill>
                  <a:schemeClr val="accent6">
                    <a:lumMod val="50000"/>
                  </a:schemeClr>
                </a:solidFill>
                <a:cs typeface="Arial" charset="0"/>
              </a:rPr>
              <a:t>Dopisy Richardu B</a:t>
            </a:r>
            <a:r>
              <a:rPr lang="sv-SE" sz="2800" b="1" dirty="0">
                <a:solidFill>
                  <a:schemeClr val="accent6">
                    <a:lumMod val="50000"/>
                  </a:schemeClr>
                </a:solidFill>
                <a:cs typeface="Arial" charset="0"/>
              </a:rPr>
              <a:t>entley</a:t>
            </a:r>
            <a:r>
              <a:rPr lang="cs-CZ" sz="2800" b="1" dirty="0">
                <a:solidFill>
                  <a:schemeClr val="accent6">
                    <a:lumMod val="50000"/>
                  </a:schemeClr>
                </a:solidFill>
                <a:cs typeface="Arial" charset="0"/>
              </a:rPr>
              <a:t>mu</a:t>
            </a:r>
            <a:endParaRPr lang="sv-SE" sz="2800" b="1" dirty="0">
              <a:solidFill>
                <a:schemeClr val="accent6">
                  <a:lumMod val="50000"/>
                </a:schemeClr>
              </a:solidFill>
              <a:cs typeface="Arial" charset="0"/>
            </a:endParaRPr>
          </a:p>
          <a:p>
            <a:endParaRPr lang="en-US"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515" y="1771581"/>
            <a:ext cx="5792485" cy="442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8586" y="1648047"/>
            <a:ext cx="184731" cy="369332"/>
          </a:xfrm>
          <a:prstGeom prst="rect">
            <a:avLst/>
          </a:prstGeom>
          <a:noFill/>
        </p:spPr>
        <p:txBody>
          <a:bodyPr wrap="none" rtlCol="0">
            <a:spAutoFit/>
          </a:bodyPr>
          <a:lstStyle/>
          <a:p>
            <a:endParaRPr lang="en-US" dirty="0"/>
          </a:p>
        </p:txBody>
      </p:sp>
      <p:sp>
        <p:nvSpPr>
          <p:cNvPr id="4" name="TextBox 3"/>
          <p:cNvSpPr txBox="1"/>
          <p:nvPr/>
        </p:nvSpPr>
        <p:spPr>
          <a:xfrm>
            <a:off x="495552" y="4269547"/>
            <a:ext cx="6482190" cy="2215991"/>
          </a:xfrm>
          <a:prstGeom prst="rect">
            <a:avLst/>
          </a:prstGeom>
          <a:noFill/>
        </p:spPr>
        <p:txBody>
          <a:bodyPr wrap="square" rtlCol="0">
            <a:spAutoFit/>
          </a:bodyPr>
          <a:lstStyle/>
          <a:p>
            <a:r>
              <a:rPr lang="cs-CZ" sz="2000" b="1" dirty="0"/>
              <a:t>Polemika s </a:t>
            </a:r>
            <a:r>
              <a:rPr lang="cs-CZ" sz="2000" b="1" dirty="0" err="1"/>
              <a:t>Descartesovou</a:t>
            </a:r>
            <a:r>
              <a:rPr lang="cs-CZ" sz="2000" b="1" dirty="0"/>
              <a:t> vírovou teorií</a:t>
            </a:r>
          </a:p>
          <a:p>
            <a:endParaRPr lang="cs-CZ" sz="2000" b="1" dirty="0"/>
          </a:p>
          <a:p>
            <a:r>
              <a:rPr lang="cs-CZ" sz="2000" b="1" dirty="0"/>
              <a:t>Obhajoba víry v Boha</a:t>
            </a:r>
          </a:p>
          <a:p>
            <a:endParaRPr lang="cs-CZ" sz="2000" b="1" dirty="0"/>
          </a:p>
          <a:p>
            <a:endParaRPr lang="cs-CZ" sz="2000" b="1" dirty="0"/>
          </a:p>
          <a:p>
            <a:r>
              <a:rPr lang="cs-CZ" sz="2000" b="1" dirty="0"/>
              <a:t>Konstatování, že příčina gravitace zůstává neznámá</a:t>
            </a:r>
          </a:p>
          <a:p>
            <a:endParaRPr lang="en-US" dirty="0"/>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13</a:t>
            </a:fld>
            <a:endParaRPr lang="cs-CZ" noProof="0" dirty="0"/>
          </a:p>
        </p:txBody>
      </p:sp>
      <p:pic>
        <p:nvPicPr>
          <p:cNvPr id="7" name="Obrázek 6">
            <a:extLst>
              <a:ext uri="{FF2B5EF4-FFF2-40B4-BE49-F238E27FC236}">
                <a16:creationId xmlns:a16="http://schemas.microsoft.com/office/drawing/2014/main" id="{CCC1AF4C-916A-44E3-BD77-5D20A0ECFC18}"/>
              </a:ext>
            </a:extLst>
          </p:cNvPr>
          <p:cNvPicPr>
            <a:picLocks noChangeAspect="1"/>
          </p:cNvPicPr>
          <p:nvPr/>
        </p:nvPicPr>
        <p:blipFill>
          <a:blip r:embed="rId4"/>
          <a:stretch>
            <a:fillRect/>
          </a:stretch>
        </p:blipFill>
        <p:spPr>
          <a:xfrm>
            <a:off x="645777" y="1419230"/>
            <a:ext cx="1582407" cy="2154866"/>
          </a:xfrm>
          <a:prstGeom prst="rect">
            <a:avLst/>
          </a:prstGeom>
        </p:spPr>
      </p:pic>
      <p:pic>
        <p:nvPicPr>
          <p:cNvPr id="6" name="Obrázek 5">
            <a:extLst>
              <a:ext uri="{FF2B5EF4-FFF2-40B4-BE49-F238E27FC236}">
                <a16:creationId xmlns:a16="http://schemas.microsoft.com/office/drawing/2014/main" id="{FB28D1E3-4356-4074-BD44-104B0DD8AC98}"/>
              </a:ext>
            </a:extLst>
          </p:cNvPr>
          <p:cNvPicPr>
            <a:picLocks noChangeAspect="1"/>
          </p:cNvPicPr>
          <p:nvPr/>
        </p:nvPicPr>
        <p:blipFill>
          <a:blip r:embed="rId5"/>
          <a:stretch>
            <a:fillRect/>
          </a:stretch>
        </p:blipFill>
        <p:spPr>
          <a:xfrm>
            <a:off x="2407849" y="1419230"/>
            <a:ext cx="1582407" cy="2338446"/>
          </a:xfrm>
          <a:prstGeom prst="rect">
            <a:avLst/>
          </a:prstGeom>
        </p:spPr>
      </p:pic>
      <p:pic>
        <p:nvPicPr>
          <p:cNvPr id="9" name="Obrázek 8">
            <a:extLst>
              <a:ext uri="{FF2B5EF4-FFF2-40B4-BE49-F238E27FC236}">
                <a16:creationId xmlns:a16="http://schemas.microsoft.com/office/drawing/2014/main" id="{ADCE0E1E-574A-429D-896F-29B00D4BE8E1}"/>
              </a:ext>
            </a:extLst>
          </p:cNvPr>
          <p:cNvPicPr>
            <a:picLocks noChangeAspect="1"/>
          </p:cNvPicPr>
          <p:nvPr/>
        </p:nvPicPr>
        <p:blipFill>
          <a:blip r:embed="rId6"/>
          <a:stretch>
            <a:fillRect/>
          </a:stretch>
        </p:blipFill>
        <p:spPr>
          <a:xfrm>
            <a:off x="4158509" y="1321628"/>
            <a:ext cx="1797610" cy="2289999"/>
          </a:xfrm>
          <a:prstGeom prst="rect">
            <a:avLst/>
          </a:prstGeom>
        </p:spPr>
      </p:pic>
    </p:spTree>
    <p:extLst>
      <p:ext uri="{BB962C8B-B14F-4D97-AF65-F5344CB8AC3E}">
        <p14:creationId xmlns:p14="http://schemas.microsoft.com/office/powerpoint/2010/main" val="158551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505" y="316707"/>
            <a:ext cx="11654665" cy="461665"/>
          </a:xfrm>
          <a:prstGeom prst="rect">
            <a:avLst/>
          </a:prstGeom>
          <a:noFill/>
        </p:spPr>
        <p:txBody>
          <a:bodyPr wrap="none" rtlCol="0">
            <a:spAutoFit/>
          </a:bodyPr>
          <a:lstStyle/>
          <a:p>
            <a:r>
              <a:rPr lang="cs-CZ" sz="2400" b="1" dirty="0"/>
              <a:t>Kéž by bylo možno odvodit za použití stejného druhu argumentace i ostatní přírodní jevy</a:t>
            </a:r>
            <a:endParaRPr lang="en-US" sz="2400" b="1" dirty="0"/>
          </a:p>
        </p:txBody>
      </p:sp>
      <p:sp>
        <p:nvSpPr>
          <p:cNvPr id="3" name="TextBox 2"/>
          <p:cNvSpPr txBox="1"/>
          <p:nvPr/>
        </p:nvSpPr>
        <p:spPr>
          <a:xfrm>
            <a:off x="6673863" y="778372"/>
            <a:ext cx="5246501" cy="461665"/>
          </a:xfrm>
          <a:prstGeom prst="rect">
            <a:avLst/>
          </a:prstGeom>
          <a:noFill/>
        </p:spPr>
        <p:txBody>
          <a:bodyPr wrap="none" rtlCol="0">
            <a:spAutoFit/>
          </a:bodyPr>
          <a:lstStyle/>
          <a:p>
            <a:r>
              <a:rPr lang="cs-CZ" sz="2400" i="1" kern="1100" spc="-70" dirty="0"/>
              <a:t>Isaac Newton v předmluvě k 1.vydání Principů</a:t>
            </a:r>
            <a:endParaRPr lang="en-US" sz="2400" i="1" kern="1100" spc="-7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505" y="1344118"/>
            <a:ext cx="6547326" cy="491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8975" y="6299063"/>
            <a:ext cx="3515129" cy="338554"/>
          </a:xfrm>
          <a:prstGeom prst="rect">
            <a:avLst/>
          </a:prstGeom>
        </p:spPr>
        <p:txBody>
          <a:bodyPr wrap="none">
            <a:spAutoFit/>
          </a:bodyPr>
          <a:lstStyle/>
          <a:p>
            <a:r>
              <a:rPr lang="en-US" sz="1600" dirty="0" err="1"/>
              <a:t>Newtonova</a:t>
            </a:r>
            <a:r>
              <a:rPr lang="en-US" sz="1600" dirty="0"/>
              <a:t> </a:t>
            </a:r>
            <a:r>
              <a:rPr lang="en-US" sz="1600" dirty="0" err="1"/>
              <a:t>osobní</a:t>
            </a:r>
            <a:r>
              <a:rPr lang="en-US" sz="1600" dirty="0"/>
              <a:t> </a:t>
            </a:r>
            <a:r>
              <a:rPr lang="en-US" sz="1600" dirty="0" err="1"/>
              <a:t>kopie</a:t>
            </a:r>
            <a:r>
              <a:rPr lang="en-US" sz="1600" dirty="0"/>
              <a:t> </a:t>
            </a:r>
            <a:r>
              <a:rPr lang="en-US" sz="1600" dirty="0" err="1"/>
              <a:t>prvního</a:t>
            </a:r>
            <a:r>
              <a:rPr lang="en-US" sz="1600" dirty="0"/>
              <a:t> </a:t>
            </a:r>
            <a:r>
              <a:rPr lang="en-US" sz="1600" dirty="0" err="1"/>
              <a:t>vydání</a:t>
            </a:r>
            <a:r>
              <a:rPr lang="en-US" sz="1600" dirty="0"/>
              <a:t> </a:t>
            </a:r>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14</a:t>
            </a:fld>
            <a:endParaRPr lang="cs-CZ" noProof="0" dirty="0"/>
          </a:p>
        </p:txBody>
      </p:sp>
    </p:spTree>
    <p:extLst>
      <p:ext uri="{BB962C8B-B14F-4D97-AF65-F5344CB8AC3E}">
        <p14:creationId xmlns:p14="http://schemas.microsoft.com/office/powerpoint/2010/main" val="210891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093E625D-1BED-4A5D-B60B-EC65274113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511" y="474718"/>
            <a:ext cx="5067174" cy="5915196"/>
          </a:xfrm>
        </p:spPr>
      </p:pic>
      <p:sp>
        <p:nvSpPr>
          <p:cNvPr id="2" name="Obdélník 1">
            <a:extLst>
              <a:ext uri="{FF2B5EF4-FFF2-40B4-BE49-F238E27FC236}">
                <a16:creationId xmlns:a16="http://schemas.microsoft.com/office/drawing/2014/main" id="{D2CDBA78-D90F-4E49-9FBF-E8C00DC89DC2}"/>
              </a:ext>
            </a:extLst>
          </p:cNvPr>
          <p:cNvSpPr/>
          <p:nvPr/>
        </p:nvSpPr>
        <p:spPr>
          <a:xfrm>
            <a:off x="6513840" y="3429000"/>
            <a:ext cx="5034545" cy="2554545"/>
          </a:xfrm>
          <a:prstGeom prst="rect">
            <a:avLst/>
          </a:prstGeom>
        </p:spPr>
        <p:txBody>
          <a:bodyPr wrap="square">
            <a:spAutoFit/>
          </a:bodyPr>
          <a:lstStyle/>
          <a:p>
            <a:pPr algn="ctr"/>
            <a:r>
              <a:rPr lang="cs-CZ" sz="2000" dirty="0"/>
              <a:t> Hic depositum </a:t>
            </a:r>
            <a:r>
              <a:rPr lang="cs-CZ" sz="2000" dirty="0" err="1"/>
              <a:t>est</a:t>
            </a:r>
            <a:r>
              <a:rPr lang="cs-CZ" sz="2000" dirty="0"/>
              <a:t> </a:t>
            </a:r>
            <a:r>
              <a:rPr lang="cs-CZ" sz="2000" dirty="0" err="1"/>
              <a:t>Quod</a:t>
            </a:r>
            <a:r>
              <a:rPr lang="cs-CZ" sz="2000" dirty="0"/>
              <a:t> Mortale </a:t>
            </a:r>
            <a:r>
              <a:rPr lang="cs-CZ" sz="2000" dirty="0" err="1"/>
              <a:t>fugit</a:t>
            </a:r>
            <a:r>
              <a:rPr lang="cs-CZ" sz="2000" dirty="0"/>
              <a:t> </a:t>
            </a:r>
            <a:r>
              <a:rPr lang="cs-CZ" sz="2000" dirty="0" err="1"/>
              <a:t>Isaaci</a:t>
            </a:r>
            <a:r>
              <a:rPr lang="cs-CZ" sz="2000" dirty="0"/>
              <a:t> Newtoni </a:t>
            </a:r>
          </a:p>
          <a:p>
            <a:pPr algn="ctr"/>
            <a:endParaRPr lang="cs-CZ" sz="2000" dirty="0"/>
          </a:p>
          <a:p>
            <a:pPr algn="ctr" defTabSz="528638"/>
            <a:r>
              <a:rPr lang="cs-CZ" sz="2000" dirty="0"/>
              <a:t>(Zde je uloženo to, co bylo smrtelného na Isaacu Newtonovi)</a:t>
            </a:r>
          </a:p>
          <a:p>
            <a:pPr algn="ctr" defTabSz="528638"/>
            <a:endParaRPr lang="cs-CZ" sz="2000" dirty="0"/>
          </a:p>
          <a:p>
            <a:pPr algn="ctr" defTabSz="528638"/>
            <a:r>
              <a:rPr lang="cs-CZ" sz="2000" dirty="0"/>
              <a:t> </a:t>
            </a:r>
          </a:p>
          <a:p>
            <a:pPr algn="ctr"/>
            <a:r>
              <a:rPr lang="cs-CZ" sz="2000" dirty="0" err="1"/>
              <a:t>Westminster</a:t>
            </a:r>
            <a:r>
              <a:rPr lang="cs-CZ" sz="2000" dirty="0"/>
              <a:t> </a:t>
            </a:r>
            <a:r>
              <a:rPr lang="cs-CZ" sz="2000" dirty="0" err="1"/>
              <a:t>Abbey</a:t>
            </a:r>
            <a:r>
              <a:rPr lang="cs-CZ" sz="2000" dirty="0"/>
              <a:t>.</a:t>
            </a:r>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15</a:t>
            </a:fld>
            <a:endParaRPr lang="cs-CZ" noProof="0" dirty="0"/>
          </a:p>
        </p:txBody>
      </p:sp>
    </p:spTree>
    <p:extLst>
      <p:ext uri="{BB962C8B-B14F-4D97-AF65-F5344CB8AC3E}">
        <p14:creationId xmlns:p14="http://schemas.microsoft.com/office/powerpoint/2010/main" val="1672551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A0A1AFB-B61F-490A-85F5-1EA9BF73B454}"/>
              </a:ext>
            </a:extLst>
          </p:cNvPr>
          <p:cNvSpPr>
            <a:spLocks noGrp="1"/>
          </p:cNvSpPr>
          <p:nvPr>
            <p:ph idx="4294967295"/>
          </p:nvPr>
        </p:nvSpPr>
        <p:spPr>
          <a:xfrm>
            <a:off x="0" y="106251"/>
            <a:ext cx="6505575" cy="6369050"/>
          </a:xfrm>
        </p:spPr>
        <p:txBody>
          <a:bodyPr>
            <a:noAutofit/>
          </a:bodyPr>
          <a:lstStyle/>
          <a:p>
            <a:pPr marL="0" indent="0" algn="ctr">
              <a:buNone/>
            </a:pPr>
            <a:r>
              <a:rPr lang="cs-CZ" sz="1400" b="1" dirty="0"/>
              <a:t>Vynikajícímu muži Isaacu Newtonovi, a tomuto jeho dílu, na poli matematicko-fyzikálním, znamenité ozdobě našeho pokolení a národa</a:t>
            </a:r>
          </a:p>
          <a:p>
            <a:pPr marL="0" indent="0" algn="ctr">
              <a:buNone/>
            </a:pPr>
            <a:endParaRPr lang="cs-CZ" sz="100" b="1" dirty="0"/>
          </a:p>
          <a:p>
            <a:pPr marL="0" indent="0" algn="ctr">
              <a:lnSpc>
                <a:spcPct val="100000"/>
              </a:lnSpc>
              <a:spcBef>
                <a:spcPts val="0"/>
              </a:spcBef>
              <a:buNone/>
            </a:pPr>
            <a:r>
              <a:rPr lang="cs-CZ" sz="1400" b="1" dirty="0"/>
              <a:t>Pohleď na nebesa a rovnováhu božských struktur,</a:t>
            </a:r>
          </a:p>
          <a:p>
            <a:pPr marL="0" indent="0" algn="ctr">
              <a:lnSpc>
                <a:spcPct val="100000"/>
              </a:lnSpc>
              <a:spcBef>
                <a:spcPts val="0"/>
              </a:spcBef>
              <a:buNone/>
            </a:pPr>
            <a:r>
              <a:rPr lang="cs-CZ" sz="1400" b="1" dirty="0"/>
              <a:t>na výpočet drah Jupitera a na zákony stanovené Stvořitelem</a:t>
            </a:r>
          </a:p>
          <a:p>
            <a:pPr marL="0" indent="0" algn="ctr">
              <a:lnSpc>
                <a:spcPct val="100000"/>
              </a:lnSpc>
              <a:spcBef>
                <a:spcPts val="0"/>
              </a:spcBef>
              <a:buNone/>
            </a:pPr>
            <a:r>
              <a:rPr lang="cs-CZ" sz="1400" b="1" dirty="0"/>
              <a:t>na počátku světa, kterým se podřizuje vše</a:t>
            </a:r>
          </a:p>
          <a:p>
            <a:pPr marL="0" indent="0" algn="ctr">
              <a:lnSpc>
                <a:spcPct val="100000"/>
              </a:lnSpc>
              <a:spcBef>
                <a:spcPts val="0"/>
              </a:spcBef>
              <a:buNone/>
            </a:pPr>
            <a:r>
              <a:rPr lang="cs-CZ" sz="1400" b="1" dirty="0"/>
              <a:t>a které učinil základem svého díla.</a:t>
            </a:r>
          </a:p>
          <a:p>
            <a:pPr marL="0" indent="0" algn="ctr">
              <a:lnSpc>
                <a:spcPct val="100000"/>
              </a:lnSpc>
              <a:spcBef>
                <a:spcPts val="0"/>
              </a:spcBef>
              <a:buNone/>
            </a:pPr>
            <a:r>
              <a:rPr lang="cs-CZ" sz="1400" b="1" dirty="0"/>
              <a:t>Byla odkryta nejvnitřnější tajemství nebes</a:t>
            </a:r>
          </a:p>
          <a:p>
            <a:pPr marL="0" indent="0" algn="ctr">
              <a:lnSpc>
                <a:spcPct val="100000"/>
              </a:lnSpc>
              <a:spcBef>
                <a:spcPts val="0"/>
              </a:spcBef>
              <a:buNone/>
            </a:pPr>
            <a:r>
              <a:rPr lang="cs-CZ" sz="1400" b="1" dirty="0"/>
              <a:t>a síly působící oběh planet na nejvzdálenějších drahách. </a:t>
            </a:r>
          </a:p>
          <a:p>
            <a:pPr marL="0" indent="0" algn="ctr">
              <a:lnSpc>
                <a:spcPct val="100000"/>
              </a:lnSpc>
              <a:spcBef>
                <a:spcPts val="0"/>
              </a:spcBef>
              <a:buNone/>
            </a:pPr>
            <a:r>
              <a:rPr lang="cs-CZ" sz="1400" b="1" dirty="0"/>
              <a:t>Slunce na svém trůně přitahuje vše k sobě,</a:t>
            </a:r>
          </a:p>
          <a:p>
            <a:pPr marL="0" indent="0" algn="ctr">
              <a:lnSpc>
                <a:spcPct val="100000"/>
              </a:lnSpc>
              <a:spcBef>
                <a:spcPts val="0"/>
              </a:spcBef>
              <a:buNone/>
            </a:pPr>
            <a:r>
              <a:rPr lang="cs-CZ" sz="1400" b="1" dirty="0"/>
              <a:t>nedovolí aby těžké hvězdy letěly přímo</a:t>
            </a:r>
          </a:p>
          <a:p>
            <a:pPr marL="0" indent="0" algn="ctr">
              <a:lnSpc>
                <a:spcPct val="100000"/>
              </a:lnSpc>
              <a:spcBef>
                <a:spcPts val="0"/>
              </a:spcBef>
              <a:buNone/>
            </a:pPr>
            <a:r>
              <a:rPr lang="cs-CZ" sz="1400" b="1" dirty="0"/>
              <a:t>prázdným prostorem, ale nutí je</a:t>
            </a:r>
          </a:p>
          <a:p>
            <a:pPr marL="0" indent="0" algn="ctr">
              <a:lnSpc>
                <a:spcPct val="100000"/>
              </a:lnSpc>
              <a:spcBef>
                <a:spcPts val="0"/>
              </a:spcBef>
              <a:buNone/>
            </a:pPr>
            <a:r>
              <a:rPr lang="cs-CZ" sz="1400" b="1" dirty="0"/>
              <a:t>k pohybu kolem středu po pevné dráze.</a:t>
            </a:r>
          </a:p>
          <a:p>
            <a:pPr marL="0" indent="0" algn="ctr">
              <a:lnSpc>
                <a:spcPct val="100000"/>
              </a:lnSpc>
              <a:spcBef>
                <a:spcPts val="0"/>
              </a:spcBef>
              <a:buNone/>
            </a:pPr>
            <a:r>
              <a:rPr lang="cs-CZ" sz="1400" b="1" dirty="0"/>
              <a:t>Již víme, jak zakřivené dráhy mají hrůzné komety,</a:t>
            </a:r>
          </a:p>
          <a:p>
            <a:pPr marL="0" indent="0" algn="ctr">
              <a:lnSpc>
                <a:spcPct val="100000"/>
              </a:lnSpc>
              <a:spcBef>
                <a:spcPts val="0"/>
              </a:spcBef>
              <a:buNone/>
            </a:pPr>
            <a:r>
              <a:rPr lang="cs-CZ" sz="1400" b="1" dirty="0"/>
              <a:t>a obdivujeme vousatá zjevení hvězd.</a:t>
            </a:r>
          </a:p>
          <a:p>
            <a:pPr marL="0" indent="0" algn="ctr">
              <a:lnSpc>
                <a:spcPct val="100000"/>
              </a:lnSpc>
              <a:spcBef>
                <a:spcPts val="0"/>
              </a:spcBef>
              <a:buNone/>
            </a:pPr>
            <a:r>
              <a:rPr lang="cs-CZ" sz="1400" b="1" dirty="0"/>
              <a:t>Z toho díla víme, proč </a:t>
            </a:r>
            <a:r>
              <a:rPr lang="cs-CZ" sz="1400" b="1" dirty="0" err="1"/>
              <a:t>Phoebe</a:t>
            </a:r>
            <a:r>
              <a:rPr lang="cs-CZ" sz="1400" b="1" dirty="0"/>
              <a:t> neobíhá rovnoměrně,</a:t>
            </a:r>
          </a:p>
          <a:p>
            <a:pPr marL="0" indent="0" algn="ctr">
              <a:lnSpc>
                <a:spcPct val="100000"/>
              </a:lnSpc>
              <a:spcBef>
                <a:spcPts val="0"/>
              </a:spcBef>
              <a:buNone/>
            </a:pPr>
            <a:r>
              <a:rPr lang="cs-CZ" sz="1400" b="1" dirty="0"/>
              <a:t>proč se doposud vzpíral snahám mnohých astronomů,</a:t>
            </a:r>
          </a:p>
          <a:p>
            <a:pPr marL="0" indent="0" algn="ctr">
              <a:lnSpc>
                <a:spcPct val="100000"/>
              </a:lnSpc>
              <a:spcBef>
                <a:spcPts val="0"/>
              </a:spcBef>
              <a:buNone/>
            </a:pPr>
            <a:r>
              <a:rPr lang="cs-CZ" sz="1400" b="1" dirty="0"/>
              <a:t>proč zaostávají jeho uzly a apsidy se pohybují vpřed.</a:t>
            </a:r>
          </a:p>
          <a:p>
            <a:pPr marL="0" indent="0" algn="ctr">
              <a:lnSpc>
                <a:spcPct val="100000"/>
              </a:lnSpc>
              <a:spcBef>
                <a:spcPts val="0"/>
              </a:spcBef>
              <a:buNone/>
            </a:pPr>
            <a:r>
              <a:rPr lang="cs-CZ" sz="1400" b="1" dirty="0"/>
              <a:t>Jak toulavá Cynthie ovládá mořský příliv,</a:t>
            </a:r>
          </a:p>
          <a:p>
            <a:pPr marL="0" indent="0" algn="ctr">
              <a:lnSpc>
                <a:spcPct val="100000"/>
              </a:lnSpc>
              <a:spcBef>
                <a:spcPts val="0"/>
              </a:spcBef>
              <a:buNone/>
            </a:pPr>
            <a:r>
              <a:rPr lang="cs-CZ" sz="1400" b="1" dirty="0"/>
              <a:t>klesání moře, jehož znavené vlny ustupují z chaluh,</a:t>
            </a:r>
          </a:p>
          <a:p>
            <a:pPr marL="0" indent="0" algn="ctr">
              <a:lnSpc>
                <a:spcPct val="100000"/>
              </a:lnSpc>
              <a:spcBef>
                <a:spcPts val="0"/>
              </a:spcBef>
              <a:buNone/>
            </a:pPr>
            <a:r>
              <a:rPr lang="cs-CZ" sz="1400" b="1" dirty="0"/>
              <a:t>odhalují holé písčiny, jichž se námořníci bojí,</a:t>
            </a:r>
          </a:p>
          <a:p>
            <a:pPr marL="0" indent="0" algn="ctr">
              <a:lnSpc>
                <a:spcPct val="100000"/>
              </a:lnSpc>
              <a:spcBef>
                <a:spcPts val="0"/>
              </a:spcBef>
              <a:buNone/>
            </a:pPr>
            <a:r>
              <a:rPr lang="cs-CZ" sz="1400" b="1" dirty="0"/>
              <a:t>nebo se naopak vzdouvají vysoko na pobřeží.</a:t>
            </a:r>
          </a:p>
          <a:p>
            <a:pPr marL="0" indent="0" algn="ctr">
              <a:lnSpc>
                <a:spcPct val="100000"/>
              </a:lnSpc>
              <a:spcBef>
                <a:spcPts val="0"/>
              </a:spcBef>
              <a:buNone/>
            </a:pPr>
            <a:r>
              <a:rPr lang="cs-CZ" sz="1400" b="1" dirty="0"/>
              <a:t>Problémy, které často trápily dávné učence</a:t>
            </a:r>
          </a:p>
          <a:p>
            <a:pPr marL="0" indent="0" algn="ctr">
              <a:lnSpc>
                <a:spcPct val="100000"/>
              </a:lnSpc>
              <a:spcBef>
                <a:spcPts val="0"/>
              </a:spcBef>
              <a:buNone/>
            </a:pPr>
            <a:r>
              <a:rPr lang="cs-CZ" sz="1400" b="1" dirty="0"/>
              <a:t>a marně rušily školy v hlasitých debatách,</a:t>
            </a:r>
          </a:p>
          <a:p>
            <a:pPr marL="0" indent="0" algn="ctr">
              <a:lnSpc>
                <a:spcPct val="100000"/>
              </a:lnSpc>
              <a:spcBef>
                <a:spcPts val="0"/>
              </a:spcBef>
              <a:buNone/>
            </a:pPr>
            <a:r>
              <a:rPr lang="cs-CZ" sz="1400" b="1" dirty="0"/>
              <a:t>vidíme jasně, matematika odvála mraky.</a:t>
            </a:r>
          </a:p>
          <a:p>
            <a:pPr marL="0" indent="0" algn="ctr">
              <a:lnSpc>
                <a:spcPct val="100000"/>
              </a:lnSpc>
              <a:spcBef>
                <a:spcPts val="0"/>
              </a:spcBef>
              <a:buNone/>
            </a:pPr>
            <a:r>
              <a:rPr lang="cs-CZ" sz="1400" b="1" dirty="0"/>
              <a:t>Nebudou nás trápit chyby a pochybnosti,</a:t>
            </a:r>
          </a:p>
          <a:p>
            <a:pPr marL="0" indent="0" algn="ctr">
              <a:lnSpc>
                <a:spcPct val="100000"/>
              </a:lnSpc>
              <a:spcBef>
                <a:spcPts val="0"/>
              </a:spcBef>
              <a:buNone/>
            </a:pPr>
            <a:r>
              <a:rPr lang="cs-CZ" sz="1400" b="1" dirty="0"/>
              <a:t>protože do samých do výšin nebes</a:t>
            </a:r>
          </a:p>
          <a:p>
            <a:pPr marL="0" indent="0" algn="ctr">
              <a:lnSpc>
                <a:spcPct val="100000"/>
              </a:lnSpc>
              <a:spcBef>
                <a:spcPts val="0"/>
              </a:spcBef>
              <a:buNone/>
            </a:pPr>
            <a:r>
              <a:rPr lang="cs-CZ" sz="1400" b="1" dirty="0"/>
              <a:t>nás dovedl vzepjatý duch genia.</a:t>
            </a:r>
          </a:p>
          <a:p>
            <a:pPr marL="0" indent="0" algn="ctr">
              <a:buNone/>
            </a:pPr>
            <a:endParaRPr lang="cs-CZ" sz="1400" b="1" dirty="0"/>
          </a:p>
        </p:txBody>
      </p:sp>
      <p:sp>
        <p:nvSpPr>
          <p:cNvPr id="4" name="Obdélník 3">
            <a:extLst>
              <a:ext uri="{FF2B5EF4-FFF2-40B4-BE49-F238E27FC236}">
                <a16:creationId xmlns:a16="http://schemas.microsoft.com/office/drawing/2014/main" id="{7BF823BC-260E-4C7A-8365-86860E48E093}"/>
              </a:ext>
            </a:extLst>
          </p:cNvPr>
          <p:cNvSpPr/>
          <p:nvPr/>
        </p:nvSpPr>
        <p:spPr>
          <a:xfrm>
            <a:off x="6096000" y="728770"/>
            <a:ext cx="6096000" cy="5804153"/>
          </a:xfrm>
          <a:prstGeom prst="rect">
            <a:avLst/>
          </a:prstGeom>
        </p:spPr>
        <p:txBody>
          <a:bodyPr>
            <a:spAutoFit/>
          </a:bodyPr>
          <a:lstStyle/>
          <a:p>
            <a:pPr algn="ctr" defTabSz="914400">
              <a:spcAft>
                <a:spcPts val="200"/>
              </a:spcAft>
              <a:buClr>
                <a:schemeClr val="accent1"/>
              </a:buClr>
              <a:buSzPct val="100000"/>
            </a:pPr>
            <a:r>
              <a:rPr lang="cs-CZ" sz="1400" b="1" dirty="0"/>
              <a:t>Povstaň, smrtelníku, zanech pozemských starostí,</a:t>
            </a:r>
          </a:p>
          <a:p>
            <a:pPr algn="ctr" defTabSz="914400">
              <a:spcAft>
                <a:spcPts val="200"/>
              </a:spcAft>
              <a:buClr>
                <a:schemeClr val="accent1"/>
              </a:buClr>
              <a:buSzPct val="100000"/>
            </a:pPr>
            <a:r>
              <a:rPr lang="cs-CZ" sz="1400" b="1" dirty="0"/>
              <a:t>z tohoto díla poznej sílu z nebe zrozené mysli</a:t>
            </a:r>
          </a:p>
          <a:p>
            <a:pPr algn="ctr" defTabSz="914400">
              <a:spcAft>
                <a:spcPts val="200"/>
              </a:spcAft>
              <a:buClr>
                <a:schemeClr val="accent1"/>
              </a:buClr>
              <a:buSzPct val="100000"/>
            </a:pPr>
            <a:r>
              <a:rPr lang="cs-CZ" sz="1400" b="1" dirty="0"/>
              <a:t>a jeho života daleko od lidského stáda.</a:t>
            </a:r>
          </a:p>
          <a:p>
            <a:pPr algn="ctr" defTabSz="914400">
              <a:spcAft>
                <a:spcPts val="200"/>
              </a:spcAft>
              <a:buClr>
                <a:schemeClr val="accent1"/>
              </a:buClr>
              <a:buSzPct val="100000"/>
            </a:pPr>
            <a:r>
              <a:rPr lang="cs-CZ" sz="1400" b="1" dirty="0"/>
              <a:t>Ani ten, který písmem stanovil na deskách</a:t>
            </a:r>
          </a:p>
          <a:p>
            <a:pPr algn="ctr" defTabSz="914400">
              <a:spcAft>
                <a:spcPts val="200"/>
              </a:spcAft>
              <a:buClr>
                <a:schemeClr val="accent1"/>
              </a:buClr>
              <a:buSzPct val="100000"/>
            </a:pPr>
            <a:r>
              <a:rPr lang="cs-CZ" sz="1400" b="1" dirty="0"/>
              <a:t>zákaz zabíjet, krást, smilnit a falešně svědčit,</a:t>
            </a:r>
          </a:p>
          <a:p>
            <a:pPr algn="ctr" defTabSz="914400">
              <a:spcAft>
                <a:spcPts val="200"/>
              </a:spcAft>
              <a:buClr>
                <a:schemeClr val="accent1"/>
              </a:buClr>
              <a:buSzPct val="100000"/>
            </a:pPr>
            <a:r>
              <a:rPr lang="cs-CZ" sz="1400" b="1" dirty="0"/>
              <a:t>který naučil kočovníky stavět města,</a:t>
            </a:r>
          </a:p>
          <a:p>
            <a:pPr algn="ctr" defTabSz="914400">
              <a:spcAft>
                <a:spcPts val="200"/>
              </a:spcAft>
              <a:buClr>
                <a:schemeClr val="accent1"/>
              </a:buClr>
              <a:buSzPct val="100000"/>
            </a:pPr>
            <a:r>
              <a:rPr lang="cs-CZ" sz="1400" b="1" dirty="0"/>
              <a:t>který požehnal národy dary Ceres,</a:t>
            </a:r>
          </a:p>
          <a:p>
            <a:pPr algn="ctr" defTabSz="914400">
              <a:spcAft>
                <a:spcPts val="200"/>
              </a:spcAft>
              <a:buClr>
                <a:schemeClr val="accent1"/>
              </a:buClr>
              <a:buSzPct val="100000"/>
            </a:pPr>
            <a:r>
              <a:rPr lang="cs-CZ" sz="1400" b="1" dirty="0"/>
              <a:t>který vymačkal z hroznů útěchu proti starostem,</a:t>
            </a:r>
          </a:p>
          <a:p>
            <a:pPr algn="ctr" defTabSz="914400">
              <a:spcAft>
                <a:spcPts val="200"/>
              </a:spcAft>
              <a:buClr>
                <a:schemeClr val="accent1"/>
              </a:buClr>
              <a:buSzPct val="100000"/>
            </a:pPr>
            <a:r>
              <a:rPr lang="cs-CZ" sz="1400" b="1" dirty="0"/>
              <a:t>ukázal jak na pletivo z nilského rákosí</a:t>
            </a:r>
          </a:p>
          <a:p>
            <a:pPr algn="ctr" defTabSz="914400">
              <a:spcAft>
                <a:spcPts val="200"/>
              </a:spcAft>
              <a:buClr>
                <a:schemeClr val="accent1"/>
              </a:buClr>
              <a:buSzPct val="100000"/>
            </a:pPr>
            <a:r>
              <a:rPr lang="cs-CZ" sz="1400" b="1" dirty="0"/>
              <a:t>zobrazit řeč a uchovat pro očí slova,</a:t>
            </a:r>
          </a:p>
          <a:p>
            <a:pPr algn="ctr" defTabSz="914400">
              <a:spcAft>
                <a:spcPts val="200"/>
              </a:spcAft>
              <a:buClr>
                <a:schemeClr val="accent1"/>
              </a:buClr>
              <a:buSzPct val="100000"/>
            </a:pPr>
            <a:r>
              <a:rPr lang="cs-CZ" sz="1400" b="1" dirty="0"/>
              <a:t>nepovznesl lidský rod více než autor,</a:t>
            </a:r>
          </a:p>
          <a:p>
            <a:pPr algn="ctr" defTabSz="914400">
              <a:spcAft>
                <a:spcPts val="200"/>
              </a:spcAft>
              <a:buClr>
                <a:schemeClr val="accent1"/>
              </a:buClr>
              <a:buSzPct val="100000"/>
            </a:pPr>
            <a:r>
              <a:rPr lang="cs-CZ" sz="1400" b="1" dirty="0"/>
              <a:t>neboť se staral jen o dílčí zlepšení prostého života.</a:t>
            </a:r>
          </a:p>
          <a:p>
            <a:pPr algn="ctr" defTabSz="914400">
              <a:spcAft>
                <a:spcPts val="200"/>
              </a:spcAft>
              <a:buClr>
                <a:schemeClr val="accent1"/>
              </a:buClr>
              <a:buSzPct val="100000"/>
            </a:pPr>
            <a:r>
              <a:rPr lang="cs-CZ" sz="1400" b="1" dirty="0"/>
              <a:t>Avšak nyní jsme pozváni na hostinu Bohů,</a:t>
            </a:r>
          </a:p>
          <a:p>
            <a:pPr algn="ctr" defTabSz="914400">
              <a:spcAft>
                <a:spcPts val="200"/>
              </a:spcAft>
              <a:buClr>
                <a:schemeClr val="accent1"/>
              </a:buClr>
              <a:buSzPct val="100000"/>
            </a:pPr>
            <a:r>
              <a:rPr lang="cs-CZ" sz="1400" b="1" dirty="0"/>
              <a:t>můžeme pojednat o zákonech nebes, nyní známe</a:t>
            </a:r>
          </a:p>
          <a:p>
            <a:pPr algn="ctr" defTabSz="914400">
              <a:spcAft>
                <a:spcPts val="200"/>
              </a:spcAft>
              <a:buClr>
                <a:schemeClr val="accent1"/>
              </a:buClr>
              <a:buSzPct val="100000"/>
            </a:pPr>
            <a:r>
              <a:rPr lang="cs-CZ" sz="1400" b="1" dirty="0"/>
              <a:t>tajemství Země, neměnný řád světa</a:t>
            </a:r>
          </a:p>
          <a:p>
            <a:pPr algn="ctr" defTabSz="914400">
              <a:spcAft>
                <a:spcPts val="200"/>
              </a:spcAft>
              <a:buClr>
                <a:schemeClr val="accent1"/>
              </a:buClr>
              <a:buSzPct val="100000"/>
            </a:pPr>
            <a:r>
              <a:rPr lang="cs-CZ" sz="1400" b="1" dirty="0"/>
              <a:t>a všechny epochy jeho historie.</a:t>
            </a:r>
          </a:p>
          <a:p>
            <a:pPr algn="ctr" defTabSz="914400">
              <a:spcAft>
                <a:spcPts val="200"/>
              </a:spcAft>
              <a:buClr>
                <a:schemeClr val="accent1"/>
              </a:buClr>
              <a:buSzPct val="100000"/>
            </a:pPr>
            <a:r>
              <a:rPr lang="cs-CZ" sz="1400" b="1" dirty="0"/>
              <a:t>Pak ty, který piješ tento nebeský nektar,</a:t>
            </a:r>
          </a:p>
          <a:p>
            <a:pPr algn="ctr" defTabSz="914400">
              <a:spcAft>
                <a:spcPts val="200"/>
              </a:spcAft>
              <a:buClr>
                <a:schemeClr val="accent1"/>
              </a:buClr>
              <a:buSzPct val="100000"/>
            </a:pPr>
            <a:r>
              <a:rPr lang="cs-CZ" sz="1400" b="1" dirty="0"/>
              <a:t>zpívej s námi oslavnou píseň na velebného</a:t>
            </a:r>
          </a:p>
          <a:p>
            <a:pPr algn="ctr" defTabSz="914400">
              <a:spcAft>
                <a:spcPts val="200"/>
              </a:spcAft>
              <a:buClr>
                <a:schemeClr val="accent1"/>
              </a:buClr>
              <a:buSzPct val="100000"/>
            </a:pPr>
            <a:r>
              <a:rPr lang="cs-CZ" sz="1400" b="1" dirty="0"/>
              <a:t>NEWTONA, který odkryl pokladnici pravdy,</a:t>
            </a:r>
          </a:p>
          <a:p>
            <a:pPr algn="ctr" defTabSz="914400">
              <a:spcAft>
                <a:spcPts val="200"/>
              </a:spcAft>
              <a:buClr>
                <a:schemeClr val="accent1"/>
              </a:buClr>
              <a:buSzPct val="100000"/>
            </a:pPr>
            <a:r>
              <a:rPr lang="cs-CZ" sz="1400" b="1" dirty="0"/>
              <a:t>NEWTONA drahého múzám, s čistým srdcem</a:t>
            </a:r>
          </a:p>
          <a:p>
            <a:pPr algn="ctr" defTabSz="914400">
              <a:spcAft>
                <a:spcPts val="200"/>
              </a:spcAft>
              <a:buClr>
                <a:schemeClr val="accent1"/>
              </a:buClr>
              <a:buSzPct val="100000"/>
            </a:pPr>
            <a:r>
              <a:rPr lang="cs-CZ" sz="1400" b="1" dirty="0" err="1"/>
              <a:t>Phoebe</a:t>
            </a:r>
            <a:r>
              <a:rPr lang="cs-CZ" sz="1400" b="1" dirty="0"/>
              <a:t>, jehož mysl byla naplněna božskou silou;</a:t>
            </a:r>
          </a:p>
          <a:p>
            <a:pPr algn="ctr" defTabSz="914400">
              <a:spcAft>
                <a:spcPts val="200"/>
              </a:spcAft>
              <a:buClr>
                <a:schemeClr val="accent1"/>
              </a:buClr>
              <a:buSzPct val="100000"/>
            </a:pPr>
            <a:r>
              <a:rPr lang="cs-CZ" sz="1400" b="1" dirty="0"/>
              <a:t>žádný smrtelník nemůže být blíže bohům.</a:t>
            </a:r>
          </a:p>
          <a:p>
            <a:pPr algn="ctr"/>
            <a:endParaRPr lang="cs-CZ" sz="1050" b="1" dirty="0"/>
          </a:p>
          <a:p>
            <a:pPr algn="ctr"/>
            <a:r>
              <a:rPr lang="cs-CZ" sz="1600" b="1" dirty="0" err="1"/>
              <a:t>Edm</a:t>
            </a:r>
            <a:r>
              <a:rPr lang="cs-CZ" sz="1600" b="1" dirty="0"/>
              <a:t>. Halley</a:t>
            </a:r>
          </a:p>
        </p:txBody>
      </p:sp>
      <p:sp>
        <p:nvSpPr>
          <p:cNvPr id="5" name="TextovéPole 4">
            <a:extLst>
              <a:ext uri="{FF2B5EF4-FFF2-40B4-BE49-F238E27FC236}">
                <a16:creationId xmlns:a16="http://schemas.microsoft.com/office/drawing/2014/main" id="{3D4F62B0-82E8-4FFD-806F-2C2CD9079B37}"/>
              </a:ext>
            </a:extLst>
          </p:cNvPr>
          <p:cNvSpPr txBox="1"/>
          <p:nvPr/>
        </p:nvSpPr>
        <p:spPr>
          <a:xfrm>
            <a:off x="7956888" y="244210"/>
            <a:ext cx="1795876" cy="369332"/>
          </a:xfrm>
          <a:prstGeom prst="rect">
            <a:avLst/>
          </a:prstGeom>
          <a:noFill/>
        </p:spPr>
        <p:txBody>
          <a:bodyPr wrap="none" rtlCol="0">
            <a:spAutoFit/>
          </a:bodyPr>
          <a:lstStyle/>
          <a:p>
            <a:r>
              <a:rPr lang="cs-CZ" dirty="0"/>
              <a:t>Óda na Newtona</a:t>
            </a:r>
          </a:p>
        </p:txBody>
      </p:sp>
      <p:sp>
        <p:nvSpPr>
          <p:cNvPr id="2" name="Slide Number Placeholder 1"/>
          <p:cNvSpPr>
            <a:spLocks noGrp="1"/>
          </p:cNvSpPr>
          <p:nvPr>
            <p:ph type="sldNum" sz="quarter" idx="12"/>
          </p:nvPr>
        </p:nvSpPr>
        <p:spPr/>
        <p:txBody>
          <a:bodyPr/>
          <a:lstStyle/>
          <a:p>
            <a:pPr rtl="0"/>
            <a:fld id="{4FAB73BC-B049-4115-A692-8D63A059BFB8}" type="slidenum">
              <a:rPr lang="cs-CZ" noProof="0" smtClean="0"/>
              <a:t>16</a:t>
            </a:fld>
            <a:endParaRPr lang="cs-CZ" noProof="0" dirty="0"/>
          </a:p>
        </p:txBody>
      </p:sp>
    </p:spTree>
    <p:extLst>
      <p:ext uri="{BB962C8B-B14F-4D97-AF65-F5344CB8AC3E}">
        <p14:creationId xmlns:p14="http://schemas.microsoft.com/office/powerpoint/2010/main" val="4212756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FFD0800-2BF2-427C-938D-A563EADE7813}"/>
              </a:ext>
            </a:extLst>
          </p:cNvPr>
          <p:cNvSpPr>
            <a:spLocks noGrp="1"/>
          </p:cNvSpPr>
          <p:nvPr>
            <p:ph type="sldNum" sz="quarter" idx="12"/>
          </p:nvPr>
        </p:nvSpPr>
        <p:spPr/>
        <p:txBody>
          <a:bodyPr/>
          <a:lstStyle/>
          <a:p>
            <a:pPr rtl="0"/>
            <a:fld id="{4FAB73BC-B049-4115-A692-8D63A059BFB8}" type="slidenum">
              <a:rPr lang="cs-CZ" noProof="0" smtClean="0"/>
              <a:t>17</a:t>
            </a:fld>
            <a:endParaRPr lang="cs-CZ" noProof="0" dirty="0"/>
          </a:p>
        </p:txBody>
      </p:sp>
      <p:pic>
        <p:nvPicPr>
          <p:cNvPr id="3" name="Obrázek 2">
            <a:extLst>
              <a:ext uri="{FF2B5EF4-FFF2-40B4-BE49-F238E27FC236}">
                <a16:creationId xmlns:a16="http://schemas.microsoft.com/office/drawing/2014/main" id="{1232C2BE-105F-471D-8607-D4C50F87B3AB}"/>
              </a:ext>
            </a:extLst>
          </p:cNvPr>
          <p:cNvPicPr>
            <a:picLocks noChangeAspect="1"/>
          </p:cNvPicPr>
          <p:nvPr/>
        </p:nvPicPr>
        <p:blipFill>
          <a:blip r:embed="rId2"/>
          <a:stretch>
            <a:fillRect/>
          </a:stretch>
        </p:blipFill>
        <p:spPr>
          <a:xfrm>
            <a:off x="6668847" y="3588439"/>
            <a:ext cx="4362450" cy="3019425"/>
          </a:xfrm>
          <a:prstGeom prst="rect">
            <a:avLst/>
          </a:prstGeom>
        </p:spPr>
      </p:pic>
      <p:pic>
        <p:nvPicPr>
          <p:cNvPr id="5" name="Obrázek 4">
            <a:extLst>
              <a:ext uri="{FF2B5EF4-FFF2-40B4-BE49-F238E27FC236}">
                <a16:creationId xmlns:a16="http://schemas.microsoft.com/office/drawing/2014/main" id="{2AA082B1-6970-410E-9ADE-E46264BAB2BC}"/>
              </a:ext>
            </a:extLst>
          </p:cNvPr>
          <p:cNvPicPr>
            <a:picLocks noChangeAspect="1"/>
          </p:cNvPicPr>
          <p:nvPr/>
        </p:nvPicPr>
        <p:blipFill>
          <a:blip r:embed="rId3"/>
          <a:stretch>
            <a:fillRect/>
          </a:stretch>
        </p:blipFill>
        <p:spPr>
          <a:xfrm>
            <a:off x="751715" y="703488"/>
            <a:ext cx="5533441" cy="3701143"/>
          </a:xfrm>
          <a:prstGeom prst="rect">
            <a:avLst/>
          </a:prstGeom>
        </p:spPr>
      </p:pic>
    </p:spTree>
    <p:extLst>
      <p:ext uri="{BB962C8B-B14F-4D97-AF65-F5344CB8AC3E}">
        <p14:creationId xmlns:p14="http://schemas.microsoft.com/office/powerpoint/2010/main" val="1782621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4294967295"/>
          </p:nvPr>
        </p:nvSpPr>
        <p:spPr>
          <a:xfrm>
            <a:off x="403148" y="3276173"/>
            <a:ext cx="11545488" cy="3067050"/>
          </a:xfrm>
        </p:spPr>
        <p:txBody>
          <a:bodyPr vert="horz" lIns="45720" tIns="45720" rIns="45720" bIns="45720" rtlCol="0">
            <a:normAutofit/>
          </a:bodyPr>
          <a:lstStyle/>
          <a:p>
            <a:r>
              <a:rPr lang="en-US" sz="2000" b="1" dirty="0" err="1"/>
              <a:t>Přehled</a:t>
            </a:r>
            <a:r>
              <a:rPr lang="en-US" sz="2000" b="1" dirty="0"/>
              <a:t> </a:t>
            </a:r>
            <a:r>
              <a:rPr lang="en-US" sz="2000" b="1" dirty="0" err="1"/>
              <a:t>překládaných</a:t>
            </a:r>
            <a:r>
              <a:rPr lang="en-US" sz="2000" b="1" dirty="0"/>
              <a:t> </a:t>
            </a:r>
            <a:r>
              <a:rPr lang="en-US" sz="2000" b="1" dirty="0" err="1"/>
              <a:t>spisů</a:t>
            </a:r>
            <a:r>
              <a:rPr lang="en-US" sz="2000" b="1" dirty="0"/>
              <a:t>: </a:t>
            </a:r>
            <a:endParaRPr lang="cs-CZ" sz="2000" b="1" dirty="0"/>
          </a:p>
          <a:p>
            <a:r>
              <a:rPr lang="en-US" sz="2000" b="1" dirty="0"/>
              <a:t>1) </a:t>
            </a:r>
            <a:r>
              <a:rPr lang="en-US" sz="2000" b="1" dirty="0" err="1"/>
              <a:t>výbor</a:t>
            </a:r>
            <a:r>
              <a:rPr lang="en-US" sz="2000" b="1" dirty="0"/>
              <a:t> z </a:t>
            </a:r>
            <a:r>
              <a:rPr lang="en-US" sz="2000" b="1" dirty="0" err="1">
                <a:solidFill>
                  <a:schemeClr val="tx2">
                    <a:lumMod val="50000"/>
                  </a:schemeClr>
                </a:solidFill>
              </a:rPr>
              <a:t>Keplerova</a:t>
            </a:r>
            <a:r>
              <a:rPr lang="en-US" sz="2000" b="1" dirty="0">
                <a:solidFill>
                  <a:schemeClr val="tx2">
                    <a:lumMod val="50000"/>
                  </a:schemeClr>
                </a:solidFill>
              </a:rPr>
              <a:t> </a:t>
            </a:r>
            <a:r>
              <a:rPr lang="en-US" sz="2000" b="1" dirty="0" err="1">
                <a:solidFill>
                  <a:schemeClr val="tx2">
                    <a:lumMod val="50000"/>
                  </a:schemeClr>
                </a:solidFill>
              </a:rPr>
              <a:t>spisu</a:t>
            </a:r>
            <a:r>
              <a:rPr lang="en-US" sz="2000" b="1" dirty="0">
                <a:solidFill>
                  <a:schemeClr val="tx2">
                    <a:lumMod val="50000"/>
                  </a:schemeClr>
                </a:solidFill>
              </a:rPr>
              <a:t> </a:t>
            </a:r>
            <a:r>
              <a:rPr lang="en-US" sz="2000" b="1" dirty="0" err="1">
                <a:solidFill>
                  <a:srgbClr val="86723A"/>
                </a:solidFill>
              </a:rPr>
              <a:t>Astronomia</a:t>
            </a:r>
            <a:r>
              <a:rPr lang="en-US" sz="2000" b="1" dirty="0">
                <a:solidFill>
                  <a:srgbClr val="86723A"/>
                </a:solidFill>
              </a:rPr>
              <a:t> nova</a:t>
            </a:r>
            <a:r>
              <a:rPr lang="en-US" sz="2000" b="1" dirty="0">
                <a:solidFill>
                  <a:schemeClr val="tx2">
                    <a:lumMod val="50000"/>
                  </a:schemeClr>
                </a:solidFill>
              </a:rPr>
              <a:t> </a:t>
            </a:r>
            <a:r>
              <a:rPr lang="en-US" sz="2000" b="1" dirty="0"/>
              <a:t>(1609); </a:t>
            </a:r>
            <a:endParaRPr lang="cs-CZ" sz="2000" b="1" dirty="0"/>
          </a:p>
          <a:p>
            <a:r>
              <a:rPr lang="en-US" sz="2000" b="1" dirty="0"/>
              <a:t>2) </a:t>
            </a:r>
            <a:r>
              <a:rPr lang="en-US" sz="2000" b="1" dirty="0" err="1"/>
              <a:t>výbor</a:t>
            </a:r>
            <a:r>
              <a:rPr lang="en-US" sz="2000" b="1" dirty="0"/>
              <a:t> z </a:t>
            </a:r>
            <a:r>
              <a:rPr lang="en-US" sz="2000" b="1" dirty="0" err="1"/>
              <a:t>Newtonových</a:t>
            </a:r>
            <a:r>
              <a:rPr lang="en-US" sz="2000" b="1" dirty="0"/>
              <a:t> </a:t>
            </a:r>
            <a:r>
              <a:rPr lang="en-US" sz="2000" b="1" dirty="0" err="1"/>
              <a:t>textů</a:t>
            </a:r>
            <a:r>
              <a:rPr lang="en-US" sz="2000" b="1" dirty="0"/>
              <a:t> (</a:t>
            </a:r>
            <a:r>
              <a:rPr lang="en-US" sz="2000" b="1" dirty="0" err="1">
                <a:solidFill>
                  <a:schemeClr val="accent5">
                    <a:lumMod val="50000"/>
                  </a:schemeClr>
                </a:solidFill>
              </a:rPr>
              <a:t>Philosophiae</a:t>
            </a:r>
            <a:r>
              <a:rPr lang="en-US" sz="2000" b="1" dirty="0">
                <a:solidFill>
                  <a:schemeClr val="accent5">
                    <a:lumMod val="50000"/>
                  </a:schemeClr>
                </a:solidFill>
              </a:rPr>
              <a:t> </a:t>
            </a:r>
            <a:r>
              <a:rPr lang="en-US" sz="2000" b="1" dirty="0" err="1">
                <a:solidFill>
                  <a:schemeClr val="accent5">
                    <a:lumMod val="50000"/>
                  </a:schemeClr>
                </a:solidFill>
              </a:rPr>
              <a:t>naturalis</a:t>
            </a:r>
            <a:r>
              <a:rPr lang="en-US" sz="2000" b="1" dirty="0">
                <a:solidFill>
                  <a:schemeClr val="accent5">
                    <a:lumMod val="50000"/>
                  </a:schemeClr>
                </a:solidFill>
              </a:rPr>
              <a:t> principia </a:t>
            </a:r>
            <a:r>
              <a:rPr lang="en-US" sz="2000" b="1" dirty="0" err="1">
                <a:solidFill>
                  <a:schemeClr val="accent5">
                    <a:lumMod val="50000"/>
                  </a:schemeClr>
                </a:solidFill>
              </a:rPr>
              <a:t>mathematica</a:t>
            </a:r>
            <a:r>
              <a:rPr lang="en-US" sz="2000" b="1" dirty="0">
                <a:solidFill>
                  <a:schemeClr val="accent5">
                    <a:lumMod val="50000"/>
                  </a:schemeClr>
                </a:solidFill>
              </a:rPr>
              <a:t> </a:t>
            </a:r>
            <a:r>
              <a:rPr lang="en-US" sz="2000" b="1" dirty="0"/>
              <a:t>(1687); </a:t>
            </a:r>
            <a:r>
              <a:rPr lang="cs-CZ" sz="2000" b="1" dirty="0"/>
              <a:t>k</a:t>
            </a:r>
            <a:r>
              <a:rPr lang="en-US" sz="2000" b="1" dirty="0" err="1"/>
              <a:t>orespondence</a:t>
            </a:r>
            <a:r>
              <a:rPr lang="en-US" sz="2000" b="1" dirty="0"/>
              <a:t>; </a:t>
            </a:r>
            <a:endParaRPr lang="cs-CZ" sz="2000" b="1" dirty="0"/>
          </a:p>
          <a:p>
            <a:r>
              <a:rPr lang="en-US" sz="2000" b="1" dirty="0"/>
              <a:t>3) </a:t>
            </a:r>
            <a:r>
              <a:rPr lang="en-US" sz="2000" b="1" dirty="0" err="1"/>
              <a:t>překlad</a:t>
            </a:r>
            <a:r>
              <a:rPr lang="en-US" sz="2000" b="1" dirty="0"/>
              <a:t> </a:t>
            </a:r>
            <a:r>
              <a:rPr lang="en-US" sz="2000" b="1" dirty="0" err="1"/>
              <a:t>Galileova</a:t>
            </a:r>
            <a:r>
              <a:rPr lang="en-US" sz="2000" b="1" dirty="0"/>
              <a:t> </a:t>
            </a:r>
            <a:r>
              <a:rPr lang="en-US" sz="2000" b="1" dirty="0" err="1"/>
              <a:t>spisu</a:t>
            </a:r>
            <a:r>
              <a:rPr lang="en-US" sz="2000" b="1" dirty="0"/>
              <a:t> </a:t>
            </a:r>
            <a:r>
              <a:rPr lang="cs-CZ" sz="2000" b="1" dirty="0" err="1">
                <a:solidFill>
                  <a:srgbClr val="7030A0"/>
                </a:solidFill>
              </a:rPr>
              <a:t>Il</a:t>
            </a:r>
            <a:r>
              <a:rPr lang="en-US" sz="2000" b="1" dirty="0">
                <a:solidFill>
                  <a:srgbClr val="7030A0"/>
                </a:solidFill>
              </a:rPr>
              <a:t> </a:t>
            </a:r>
            <a:r>
              <a:rPr lang="en-US" sz="2000" b="1" dirty="0" err="1">
                <a:solidFill>
                  <a:srgbClr val="7030A0"/>
                </a:solidFill>
              </a:rPr>
              <a:t>saggiatore</a:t>
            </a:r>
            <a:r>
              <a:rPr lang="en-US" sz="2000" b="1" dirty="0">
                <a:solidFill>
                  <a:srgbClr val="7030A0"/>
                </a:solidFill>
              </a:rPr>
              <a:t> </a:t>
            </a:r>
            <a:r>
              <a:rPr lang="en-US" sz="2000" b="1" dirty="0"/>
              <a:t>(1623); </a:t>
            </a:r>
            <a:endParaRPr lang="cs-CZ" sz="2000" b="1" dirty="0"/>
          </a:p>
          <a:p>
            <a:r>
              <a:rPr lang="en-US" sz="2000" b="1" dirty="0"/>
              <a:t>4) </a:t>
            </a:r>
            <a:r>
              <a:rPr lang="en-US" sz="2000" b="1" dirty="0" err="1"/>
              <a:t>překlad</a:t>
            </a:r>
            <a:r>
              <a:rPr lang="en-US" sz="2000" b="1" dirty="0"/>
              <a:t> </a:t>
            </a:r>
            <a:r>
              <a:rPr lang="en-US" sz="2000" b="1" dirty="0" err="1"/>
              <a:t>spisu</a:t>
            </a:r>
            <a:r>
              <a:rPr lang="en-US" sz="2000" b="1" dirty="0"/>
              <a:t> </a:t>
            </a:r>
            <a:r>
              <a:rPr lang="en-US" sz="2000" b="1" dirty="0" err="1"/>
              <a:t>Bertranda</a:t>
            </a:r>
            <a:r>
              <a:rPr lang="en-US" sz="2000" b="1" dirty="0"/>
              <a:t> de </a:t>
            </a:r>
            <a:r>
              <a:rPr lang="en-US" sz="2000" b="1" dirty="0" err="1"/>
              <a:t>Fontenelle</a:t>
            </a:r>
            <a:r>
              <a:rPr lang="en-US" sz="2000" b="1" dirty="0"/>
              <a:t> </a:t>
            </a:r>
            <a:r>
              <a:rPr lang="en-US" sz="2000" b="1" dirty="0" err="1">
                <a:solidFill>
                  <a:srgbClr val="6C0000"/>
                </a:solidFill>
              </a:rPr>
              <a:t>Entretiens</a:t>
            </a:r>
            <a:r>
              <a:rPr lang="en-US" sz="2000" b="1" dirty="0">
                <a:solidFill>
                  <a:srgbClr val="6C0000"/>
                </a:solidFill>
              </a:rPr>
              <a:t> </a:t>
            </a:r>
            <a:r>
              <a:rPr lang="en-US" sz="2000" b="1" dirty="0" err="1">
                <a:solidFill>
                  <a:srgbClr val="6C0000"/>
                </a:solidFill>
              </a:rPr>
              <a:t>sur</a:t>
            </a:r>
            <a:r>
              <a:rPr lang="en-US" sz="2000" b="1" dirty="0">
                <a:solidFill>
                  <a:srgbClr val="6C0000"/>
                </a:solidFill>
              </a:rPr>
              <a:t> la </a:t>
            </a:r>
            <a:r>
              <a:rPr lang="en-US" sz="2000" b="1" dirty="0" err="1">
                <a:solidFill>
                  <a:srgbClr val="6C0000"/>
                </a:solidFill>
              </a:rPr>
              <a:t>pluralité</a:t>
            </a:r>
            <a:r>
              <a:rPr lang="en-US" sz="2000" b="1" dirty="0">
                <a:solidFill>
                  <a:srgbClr val="6C0000"/>
                </a:solidFill>
              </a:rPr>
              <a:t> des </a:t>
            </a:r>
            <a:r>
              <a:rPr lang="en-US" sz="2000" b="1" dirty="0" err="1">
                <a:solidFill>
                  <a:srgbClr val="6C0000"/>
                </a:solidFill>
              </a:rPr>
              <a:t>mondes</a:t>
            </a:r>
            <a:r>
              <a:rPr lang="en-US" sz="2000" b="1" dirty="0"/>
              <a:t> (1686); </a:t>
            </a:r>
            <a:endParaRPr lang="cs-CZ" sz="2000" b="1" dirty="0"/>
          </a:p>
          <a:p>
            <a:r>
              <a:rPr lang="en-US" sz="2000" b="1" dirty="0"/>
              <a:t>5) </a:t>
            </a:r>
            <a:r>
              <a:rPr lang="en-US" sz="2000" b="1" dirty="0" err="1"/>
              <a:t>výbor</a:t>
            </a:r>
            <a:r>
              <a:rPr lang="en-US" sz="2000" b="1" dirty="0"/>
              <a:t> </a:t>
            </a:r>
            <a:r>
              <a:rPr lang="en-US" sz="2000" b="1" dirty="0" err="1"/>
              <a:t>ze</a:t>
            </a:r>
            <a:r>
              <a:rPr lang="en-US" sz="2000" b="1" dirty="0"/>
              <a:t> </a:t>
            </a:r>
            <a:r>
              <a:rPr lang="en-US" sz="2000" b="1" dirty="0" err="1"/>
              <a:t>spisu</a:t>
            </a:r>
            <a:r>
              <a:rPr lang="en-US" sz="2000" b="1" dirty="0"/>
              <a:t> </a:t>
            </a:r>
            <a:r>
              <a:rPr lang="en-US" sz="2000" b="1" dirty="0" err="1"/>
              <a:t>Jacoba</a:t>
            </a:r>
            <a:r>
              <a:rPr lang="en-US" sz="2000" b="1" dirty="0"/>
              <a:t> </a:t>
            </a:r>
            <a:r>
              <a:rPr lang="en-US" sz="2000" b="1" dirty="0" err="1"/>
              <a:t>Bernoulliho</a:t>
            </a:r>
            <a:r>
              <a:rPr lang="en-US" sz="2000" b="1" dirty="0"/>
              <a:t> </a:t>
            </a:r>
            <a:r>
              <a:rPr lang="en-US" sz="2000" b="1" dirty="0" err="1">
                <a:solidFill>
                  <a:schemeClr val="accent2">
                    <a:lumMod val="50000"/>
                  </a:schemeClr>
                </a:solidFill>
              </a:rPr>
              <a:t>Ars</a:t>
            </a:r>
            <a:r>
              <a:rPr lang="en-US" sz="2000" b="1" dirty="0">
                <a:solidFill>
                  <a:schemeClr val="accent2">
                    <a:lumMod val="50000"/>
                  </a:schemeClr>
                </a:solidFill>
              </a:rPr>
              <a:t> </a:t>
            </a:r>
            <a:r>
              <a:rPr lang="en-US" sz="2000" b="1" dirty="0" err="1">
                <a:solidFill>
                  <a:schemeClr val="accent2">
                    <a:lumMod val="50000"/>
                  </a:schemeClr>
                </a:solidFill>
              </a:rPr>
              <a:t>conjectandi</a:t>
            </a:r>
            <a:r>
              <a:rPr lang="en-US" sz="2000" b="1" dirty="0">
                <a:solidFill>
                  <a:schemeClr val="accent2">
                    <a:lumMod val="50000"/>
                  </a:schemeClr>
                </a:solidFill>
              </a:rPr>
              <a:t> </a:t>
            </a:r>
            <a:r>
              <a:rPr lang="en-US" sz="2000" b="1" dirty="0"/>
              <a:t>(1713).</a:t>
            </a:r>
          </a:p>
          <a:p>
            <a:endParaRPr lang="en-US" dirty="0">
              <a:cs typeface="Arial" charset="0"/>
            </a:endParaRPr>
          </a:p>
        </p:txBody>
      </p:sp>
      <p:sp>
        <p:nvSpPr>
          <p:cNvPr id="3" name="Rectangle 2"/>
          <p:cNvSpPr/>
          <p:nvPr/>
        </p:nvSpPr>
        <p:spPr>
          <a:xfrm>
            <a:off x="403147" y="426395"/>
            <a:ext cx="3885807" cy="523220"/>
          </a:xfrm>
          <a:prstGeom prst="rect">
            <a:avLst/>
          </a:prstGeom>
        </p:spPr>
        <p:txBody>
          <a:bodyPr wrap="none">
            <a:spAutoFit/>
          </a:bodyPr>
          <a:lstStyle/>
          <a:p>
            <a:r>
              <a:rPr lang="en-US" sz="2800" b="1" dirty="0" err="1"/>
              <a:t>Prameny</a:t>
            </a:r>
            <a:r>
              <a:rPr lang="en-US" sz="2800" b="1" dirty="0"/>
              <a:t> </a:t>
            </a:r>
            <a:r>
              <a:rPr lang="en-US" sz="2800" b="1" dirty="0" err="1"/>
              <a:t>novověké</a:t>
            </a:r>
            <a:r>
              <a:rPr lang="en-US" sz="2800" b="1" dirty="0"/>
              <a:t> </a:t>
            </a:r>
            <a:r>
              <a:rPr lang="en-US" sz="2800" b="1" dirty="0" err="1"/>
              <a:t>vědy</a:t>
            </a:r>
            <a:endParaRPr lang="en-US" sz="2800" b="1" dirty="0"/>
          </a:p>
        </p:txBody>
      </p:sp>
      <p:sp>
        <p:nvSpPr>
          <p:cNvPr id="4" name="Rectangle 3"/>
          <p:cNvSpPr/>
          <p:nvPr/>
        </p:nvSpPr>
        <p:spPr>
          <a:xfrm>
            <a:off x="6369516" y="135692"/>
            <a:ext cx="5579120" cy="646331"/>
          </a:xfrm>
          <a:prstGeom prst="rect">
            <a:avLst/>
          </a:prstGeom>
        </p:spPr>
        <p:txBody>
          <a:bodyPr wrap="square">
            <a:spAutoFit/>
          </a:bodyPr>
          <a:lstStyle/>
          <a:p>
            <a:r>
              <a:rPr lang="en-US" spc="-40" dirty="0"/>
              <a:t>MUNI/G/0835/2016</a:t>
            </a:r>
          </a:p>
          <a:p>
            <a:r>
              <a:rPr lang="en-US" spc="-40" dirty="0" err="1"/>
              <a:t>Období</a:t>
            </a:r>
            <a:r>
              <a:rPr lang="en-US" spc="-40" dirty="0"/>
              <a:t> </a:t>
            </a:r>
            <a:r>
              <a:rPr lang="en-US" spc="-40" dirty="0" err="1"/>
              <a:t>řešení</a:t>
            </a:r>
            <a:r>
              <a:rPr lang="cs-CZ" spc="-40" dirty="0"/>
              <a:t>  </a:t>
            </a:r>
            <a:r>
              <a:rPr lang="en-US" spc="-40" dirty="0"/>
              <a:t>3/2017 - 12/2019</a:t>
            </a:r>
          </a:p>
        </p:txBody>
      </p:sp>
      <p:sp>
        <p:nvSpPr>
          <p:cNvPr id="5" name="Rectangle 4"/>
          <p:cNvSpPr/>
          <p:nvPr/>
        </p:nvSpPr>
        <p:spPr>
          <a:xfrm>
            <a:off x="6369516" y="797412"/>
            <a:ext cx="5319854" cy="369332"/>
          </a:xfrm>
          <a:prstGeom prst="rect">
            <a:avLst/>
          </a:prstGeom>
        </p:spPr>
        <p:txBody>
          <a:bodyPr wrap="none">
            <a:spAutoFit/>
          </a:bodyPr>
          <a:lstStyle/>
          <a:p>
            <a:r>
              <a:rPr lang="en-US" dirty="0">
                <a:hlinkClick r:id="rId3"/>
              </a:rPr>
              <a:t>https://www.muni.cz/vyzkum/projekty/37050?page=1</a:t>
            </a:r>
            <a:endParaRPr lang="en-US" dirty="0"/>
          </a:p>
        </p:txBody>
      </p:sp>
      <p:sp>
        <p:nvSpPr>
          <p:cNvPr id="6" name="Rectangle 5"/>
          <p:cNvSpPr/>
          <p:nvPr/>
        </p:nvSpPr>
        <p:spPr>
          <a:xfrm>
            <a:off x="403147" y="1227309"/>
            <a:ext cx="10692482" cy="1631216"/>
          </a:xfrm>
          <a:prstGeom prst="rect">
            <a:avLst/>
          </a:prstGeom>
        </p:spPr>
        <p:txBody>
          <a:bodyPr wrap="square">
            <a:spAutoFit/>
          </a:bodyPr>
          <a:lstStyle/>
          <a:p>
            <a:r>
              <a:rPr lang="cs-CZ" sz="2000" b="1" dirty="0"/>
              <a:t>Cíle </a:t>
            </a:r>
            <a:r>
              <a:rPr lang="en-US" sz="2000" b="1" dirty="0" err="1"/>
              <a:t>projektu</a:t>
            </a:r>
            <a:r>
              <a:rPr lang="cs-CZ" sz="2000" b="1" dirty="0"/>
              <a:t>:</a:t>
            </a:r>
          </a:p>
          <a:p>
            <a:r>
              <a:rPr lang="en-US" sz="2000" b="1" dirty="0" err="1"/>
              <a:t>zpřístupnění</a:t>
            </a:r>
            <a:r>
              <a:rPr lang="en-US" sz="2000" b="1" dirty="0"/>
              <a:t> </a:t>
            </a:r>
            <a:r>
              <a:rPr lang="en-US" sz="2000" b="1" dirty="0" err="1"/>
              <a:t>významných</a:t>
            </a:r>
            <a:r>
              <a:rPr lang="en-US" sz="2000" b="1" dirty="0"/>
              <a:t> </a:t>
            </a:r>
            <a:r>
              <a:rPr lang="en-US" sz="2000" b="1" dirty="0" err="1"/>
              <a:t>děl</a:t>
            </a:r>
            <a:r>
              <a:rPr lang="en-US" sz="2000" b="1" dirty="0"/>
              <a:t> z </a:t>
            </a:r>
            <a:r>
              <a:rPr lang="en-US" sz="2000" b="1" dirty="0" err="1"/>
              <a:t>dějin</a:t>
            </a:r>
            <a:r>
              <a:rPr lang="en-US" sz="2000" b="1" dirty="0"/>
              <a:t> </a:t>
            </a:r>
            <a:r>
              <a:rPr lang="en-US" sz="2000" b="1" dirty="0" err="1"/>
              <a:t>novověké</a:t>
            </a:r>
            <a:r>
              <a:rPr lang="en-US" sz="2000" b="1" dirty="0"/>
              <a:t> </a:t>
            </a:r>
            <a:r>
              <a:rPr lang="en-US" sz="2000" b="1" dirty="0" err="1"/>
              <a:t>vědy</a:t>
            </a:r>
            <a:r>
              <a:rPr lang="cs-CZ" sz="2000" b="1" dirty="0"/>
              <a:t> </a:t>
            </a:r>
            <a:r>
              <a:rPr lang="en-US" sz="2000" b="1" dirty="0"/>
              <a:t>v </a:t>
            </a:r>
            <a:r>
              <a:rPr lang="en-US" sz="2000" b="1" dirty="0" err="1"/>
              <a:t>podobě</a:t>
            </a:r>
            <a:r>
              <a:rPr lang="en-US" sz="2000" b="1" dirty="0"/>
              <a:t> </a:t>
            </a:r>
            <a:r>
              <a:rPr lang="en-US" sz="2000" b="1" dirty="0" err="1"/>
              <a:t>komentovaných</a:t>
            </a:r>
            <a:r>
              <a:rPr lang="en-US" sz="2000" b="1" dirty="0"/>
              <a:t> </a:t>
            </a:r>
            <a:r>
              <a:rPr lang="en-US" sz="2000" b="1" dirty="0" err="1"/>
              <a:t>překladů</a:t>
            </a:r>
            <a:r>
              <a:rPr lang="en-US" sz="2000" b="1" dirty="0"/>
              <a:t>, </a:t>
            </a:r>
            <a:endParaRPr lang="cs-CZ" sz="2000" b="1" dirty="0"/>
          </a:p>
          <a:p>
            <a:r>
              <a:rPr lang="en-US" sz="2000" b="1" dirty="0" err="1"/>
              <a:t>doplněn</a:t>
            </a:r>
            <a:r>
              <a:rPr lang="cs-CZ" sz="2000" b="1" dirty="0" err="1"/>
              <a:t>ých</a:t>
            </a:r>
            <a:r>
              <a:rPr lang="en-US" sz="2000" b="1" dirty="0"/>
              <a:t> </a:t>
            </a:r>
            <a:r>
              <a:rPr lang="en-US" sz="2000" b="1" dirty="0" err="1"/>
              <a:t>vysvětlujícími</a:t>
            </a:r>
            <a:r>
              <a:rPr lang="en-US" sz="2000" b="1" dirty="0"/>
              <a:t> </a:t>
            </a:r>
            <a:r>
              <a:rPr lang="en-US" sz="2000" b="1" dirty="0" err="1"/>
              <a:t>úvody</a:t>
            </a:r>
            <a:r>
              <a:rPr lang="en-US" sz="2000" b="1" dirty="0"/>
              <a:t> a </a:t>
            </a:r>
            <a:r>
              <a:rPr lang="en-US" sz="2000" b="1" dirty="0" err="1"/>
              <a:t>předmluvami</a:t>
            </a:r>
            <a:r>
              <a:rPr lang="en-US" sz="2000" b="1" dirty="0"/>
              <a:t>.</a:t>
            </a:r>
            <a:endParaRPr lang="cs-CZ" sz="2000" b="1" dirty="0"/>
          </a:p>
          <a:p>
            <a:endParaRPr lang="cs-CZ" sz="2000" b="1" dirty="0"/>
          </a:p>
          <a:p>
            <a:r>
              <a:rPr lang="cs-CZ" sz="2000" b="1" dirty="0"/>
              <a:t>K</a:t>
            </a:r>
            <a:r>
              <a:rPr lang="en-US" sz="2000" b="1" dirty="0" err="1"/>
              <a:t>olektivní</a:t>
            </a:r>
            <a:r>
              <a:rPr lang="en-US" sz="2000" b="1" dirty="0"/>
              <a:t> </a:t>
            </a:r>
            <a:r>
              <a:rPr lang="en-US" sz="2000" b="1" dirty="0" err="1"/>
              <a:t>spolupráce</a:t>
            </a:r>
            <a:r>
              <a:rPr lang="cs-CZ" sz="2000" b="1" dirty="0"/>
              <a:t>: fyzik</a:t>
            </a:r>
            <a:r>
              <a:rPr lang="en-US" sz="2000" b="1" dirty="0"/>
              <a:t>ů, </a:t>
            </a:r>
            <a:r>
              <a:rPr lang="en-US" sz="2000" b="1" dirty="0" err="1"/>
              <a:t>historiků</a:t>
            </a:r>
            <a:r>
              <a:rPr lang="en-US" sz="2000" b="1" dirty="0"/>
              <a:t> a </a:t>
            </a:r>
            <a:r>
              <a:rPr lang="en-US" sz="2000" b="1" dirty="0" err="1"/>
              <a:t>didaktiků</a:t>
            </a:r>
            <a:r>
              <a:rPr lang="en-US" sz="2000" b="1" dirty="0"/>
              <a:t> </a:t>
            </a:r>
            <a:r>
              <a:rPr lang="en-US" sz="2000" b="1" dirty="0" err="1"/>
              <a:t>přírodních</a:t>
            </a:r>
            <a:r>
              <a:rPr lang="en-US" sz="2000" b="1" dirty="0"/>
              <a:t> </a:t>
            </a:r>
            <a:r>
              <a:rPr lang="en-US" sz="2000" b="1" dirty="0" err="1"/>
              <a:t>věd</a:t>
            </a:r>
            <a:r>
              <a:rPr lang="en-US" sz="2000" b="1" dirty="0"/>
              <a:t>, </a:t>
            </a:r>
            <a:r>
              <a:rPr lang="en-US" sz="2000" b="1" dirty="0" err="1"/>
              <a:t>filologů</a:t>
            </a:r>
            <a:r>
              <a:rPr lang="en-US" sz="2000" b="1" dirty="0"/>
              <a:t> a </a:t>
            </a:r>
            <a:r>
              <a:rPr lang="en-US" sz="2000" b="1" dirty="0" err="1"/>
              <a:t>historiků</a:t>
            </a:r>
            <a:r>
              <a:rPr lang="en-US" sz="2000" b="1" dirty="0"/>
              <a:t> </a:t>
            </a:r>
            <a:r>
              <a:rPr lang="en-US" sz="2000" b="1" dirty="0" err="1"/>
              <a:t>filosofie</a:t>
            </a:r>
            <a:endParaRPr lang="en-US" sz="2000" b="1" dirty="0"/>
          </a:p>
        </p:txBody>
      </p:sp>
      <p:sp>
        <p:nvSpPr>
          <p:cNvPr id="7" name="Slide Number Placeholder 6"/>
          <p:cNvSpPr>
            <a:spLocks noGrp="1"/>
          </p:cNvSpPr>
          <p:nvPr>
            <p:ph type="sldNum" sz="quarter" idx="12"/>
          </p:nvPr>
        </p:nvSpPr>
        <p:spPr/>
        <p:txBody>
          <a:bodyPr/>
          <a:lstStyle/>
          <a:p>
            <a:pPr rtl="0"/>
            <a:fld id="{4FAB73BC-B049-4115-A692-8D63A059BFB8}" type="slidenum">
              <a:rPr lang="cs-CZ" noProof="0" smtClean="0"/>
              <a:t>3</a:t>
            </a:fld>
            <a:endParaRPr lang="cs-CZ" noProof="0" dirty="0"/>
          </a:p>
        </p:txBody>
      </p:sp>
    </p:spTree>
    <p:extLst>
      <p:ext uri="{BB962C8B-B14F-4D97-AF65-F5344CB8AC3E}">
        <p14:creationId xmlns:p14="http://schemas.microsoft.com/office/powerpoint/2010/main" val="275871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0266" y="323153"/>
            <a:ext cx="11448783" cy="1382427"/>
          </a:xfrm>
        </p:spPr>
        <p:txBody>
          <a:bodyPr>
            <a:normAutofit/>
          </a:bodyPr>
          <a:lstStyle/>
          <a:p>
            <a:r>
              <a:rPr lang="cs-CZ" sz="2800" b="1" spc="40" dirty="0"/>
              <a:t>Isaac Newton 1643-1727</a:t>
            </a:r>
          </a:p>
          <a:p>
            <a:r>
              <a:rPr lang="en-US" sz="2000" b="1" spc="30" dirty="0"/>
              <a:t>Philosophiæ Naturalis Principia Mathematica, </a:t>
            </a:r>
            <a:r>
              <a:rPr lang="en-US" sz="2000" b="1" spc="30" dirty="0" err="1"/>
              <a:t>Matematické</a:t>
            </a:r>
            <a:r>
              <a:rPr lang="en-US" sz="2000" b="1" spc="30" dirty="0"/>
              <a:t> </a:t>
            </a:r>
            <a:r>
              <a:rPr lang="en-US" sz="2000" b="1" spc="30" dirty="0" err="1"/>
              <a:t>principy</a:t>
            </a:r>
            <a:r>
              <a:rPr lang="en-US" sz="2000" b="1" spc="30" dirty="0"/>
              <a:t> </a:t>
            </a:r>
            <a:r>
              <a:rPr lang="en-US" sz="2000" b="1" spc="30" dirty="0" err="1"/>
              <a:t>přírodní</a:t>
            </a:r>
            <a:r>
              <a:rPr lang="en-US" sz="2000" b="1" spc="30" dirty="0"/>
              <a:t> </a:t>
            </a:r>
            <a:r>
              <a:rPr lang="en-US" sz="2000" b="1" spc="30" dirty="0" err="1"/>
              <a:t>filozofie</a:t>
            </a:r>
            <a:r>
              <a:rPr lang="cs-CZ" sz="2000" b="1" spc="30" dirty="0"/>
              <a:t> </a:t>
            </a:r>
          </a:p>
          <a:p>
            <a:r>
              <a:rPr lang="cs-CZ" sz="2000" b="1" spc="30" dirty="0"/>
              <a:t>(</a:t>
            </a:r>
            <a:r>
              <a:rPr lang="en-US" sz="2000" spc="30" dirty="0"/>
              <a:t>1687</a:t>
            </a:r>
            <a:r>
              <a:rPr lang="cs-CZ" sz="2000" spc="30" dirty="0"/>
              <a:t>,</a:t>
            </a:r>
            <a:r>
              <a:rPr lang="en-US" sz="2000" spc="30" dirty="0"/>
              <a:t> 1</a:t>
            </a:r>
            <a:r>
              <a:rPr lang="cs-CZ" sz="2000" spc="30" dirty="0"/>
              <a:t>.vydání, 2.vydání 1713, 3.vydání 1726</a:t>
            </a:r>
            <a:r>
              <a:rPr lang="en-US" sz="2000" b="1" spc="30" dirty="0"/>
              <a:t>)</a:t>
            </a:r>
            <a:r>
              <a:rPr lang="cs-CZ" sz="2000" b="1" spc="30" dirty="0"/>
              <a:t> -  </a:t>
            </a:r>
            <a:r>
              <a:rPr lang="en-US" sz="2000" b="1" spc="30" dirty="0" err="1"/>
              <a:t>spis</a:t>
            </a:r>
            <a:r>
              <a:rPr lang="en-US" sz="2000" b="1" spc="30" dirty="0"/>
              <a:t>, </a:t>
            </a:r>
            <a:r>
              <a:rPr lang="cs-CZ" sz="2000" b="1" spc="30" dirty="0"/>
              <a:t>považovaný za </a:t>
            </a:r>
            <a:r>
              <a:rPr lang="en-US" sz="2000" b="1" spc="30" dirty="0" err="1"/>
              <a:t>jeden</a:t>
            </a:r>
            <a:r>
              <a:rPr lang="en-US" sz="2000" b="1" spc="30" dirty="0"/>
              <a:t> z </a:t>
            </a:r>
            <a:r>
              <a:rPr lang="en-US" sz="2000" b="1" spc="30" dirty="0" err="1"/>
              <a:t>pilířů</a:t>
            </a:r>
            <a:r>
              <a:rPr lang="en-US" sz="2000" b="1" spc="30" dirty="0"/>
              <a:t> </a:t>
            </a:r>
            <a:r>
              <a:rPr lang="en-US" sz="2000" b="1" spc="30" dirty="0" err="1"/>
              <a:t>moderní</a:t>
            </a:r>
            <a:r>
              <a:rPr lang="en-US" sz="2000" b="1" spc="30" dirty="0"/>
              <a:t> </a:t>
            </a:r>
            <a:r>
              <a:rPr lang="en-US" sz="2000" b="1" spc="30" dirty="0" err="1"/>
              <a:t>vědy</a:t>
            </a:r>
            <a:r>
              <a:rPr lang="en-US" sz="2000" b="1" spc="30" dirty="0"/>
              <a:t>. </a:t>
            </a:r>
            <a:endParaRPr lang="cs-CZ" sz="2000" b="1" spc="30" dirty="0"/>
          </a:p>
        </p:txBody>
      </p:sp>
      <p:sp>
        <p:nvSpPr>
          <p:cNvPr id="4" name="TextBox 3"/>
          <p:cNvSpPr txBox="1"/>
          <p:nvPr/>
        </p:nvSpPr>
        <p:spPr>
          <a:xfrm>
            <a:off x="260266" y="2223155"/>
            <a:ext cx="9365460" cy="3620478"/>
          </a:xfrm>
          <a:prstGeom prst="rect">
            <a:avLst/>
          </a:prstGeom>
          <a:noFill/>
        </p:spPr>
        <p:txBody>
          <a:bodyPr wrap="square" rtlCol="0">
            <a:spAutoFit/>
          </a:bodyPr>
          <a:lstStyle/>
          <a:p>
            <a:pPr marL="91440" indent="-91440" defTabSz="914400">
              <a:lnSpc>
                <a:spcPct val="90000"/>
              </a:lnSpc>
              <a:spcBef>
                <a:spcPts val="1200"/>
              </a:spcBef>
              <a:spcAft>
                <a:spcPts val="200"/>
              </a:spcAft>
              <a:buClr>
                <a:schemeClr val="accent1"/>
              </a:buClr>
              <a:buSzPct val="100000"/>
              <a:buFont typeface="Tw Cen MT" panose="020B0602020104020603" pitchFamily="34" charset="0"/>
              <a:buChar char=" "/>
            </a:pPr>
            <a:r>
              <a:rPr lang="cs-CZ" sz="2400" b="1" spc="100" dirty="0">
                <a:solidFill>
                  <a:schemeClr val="accent2">
                    <a:lumMod val="75000"/>
                  </a:schemeClr>
                </a:solidFill>
              </a:rPr>
              <a:t>Výběr kapitol pro překlad: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Úvodní kapitoly včetně předmluv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DEFINICE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AXIOMY NEBOLI ZÁKONY POHYBU </a:t>
            </a:r>
            <a:endParaRPr lang="cs-CZ" sz="2000" b="1" spc="100" dirty="0"/>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větší část Třetí knihy </a:t>
            </a:r>
            <a:r>
              <a:rPr lang="en-US" sz="2000" b="1" spc="100" dirty="0"/>
              <a:t>PŘÍRODNÍ FILOSOFIE</a:t>
            </a:r>
            <a:r>
              <a:rPr lang="cs-CZ" sz="2000" b="1" spc="100" dirty="0"/>
              <a:t> -</a:t>
            </a:r>
            <a:r>
              <a:rPr lang="en-US" sz="2000" b="1" spc="100" dirty="0"/>
              <a:t> O SYSTÉMU SVĚTA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JEVY a </a:t>
            </a:r>
            <a:r>
              <a:rPr lang="en-US" sz="2000" b="1" spc="100" dirty="0"/>
              <a:t>PROPOZICE</a:t>
            </a:r>
            <a:r>
              <a:rPr lang="cs-CZ" sz="2000" b="1" spc="100" dirty="0"/>
              <a:t> </a:t>
            </a:r>
            <a:r>
              <a:rPr lang="en-US" sz="2000" b="1" spc="100" dirty="0"/>
              <a:t> </a:t>
            </a:r>
            <a:r>
              <a:rPr lang="cs-CZ" sz="2000" b="1" spc="100" dirty="0"/>
              <a:t>(precese, dmutí)</a:t>
            </a:r>
            <a:endParaRPr lang="en-US" sz="2000" b="1" spc="100" dirty="0"/>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OBECNÉ SCHOLIUM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DOPISY SIRA ISAACA NEWTONA DR. RICHARDU  BENTLEYMU </a:t>
            </a:r>
            <a:r>
              <a:rPr lang="cs-CZ" sz="2000" b="1" spc="100" dirty="0"/>
              <a:t> </a:t>
            </a:r>
            <a:r>
              <a:rPr lang="en-US" sz="2000" b="1" spc="100" dirty="0"/>
              <a:t>1692 </a:t>
            </a:r>
            <a:r>
              <a:rPr lang="cs-CZ" sz="2000" b="1" spc="100" dirty="0"/>
              <a:t>-1693</a:t>
            </a:r>
            <a:endParaRPr lang="en-US" sz="2000" b="1" spc="100" dirty="0"/>
          </a:p>
        </p:txBody>
      </p:sp>
      <p:sp>
        <p:nvSpPr>
          <p:cNvPr id="6" name="Slide Number Placeholder 5"/>
          <p:cNvSpPr>
            <a:spLocks noGrp="1"/>
          </p:cNvSpPr>
          <p:nvPr>
            <p:ph type="sldNum" sz="quarter" idx="12"/>
          </p:nvPr>
        </p:nvSpPr>
        <p:spPr/>
        <p:txBody>
          <a:bodyPr/>
          <a:lstStyle/>
          <a:p>
            <a:pPr rtl="0"/>
            <a:fld id="{4FAB73BC-B049-4115-A692-8D63A059BFB8}" type="slidenum">
              <a:rPr lang="cs-CZ" noProof="0" smtClean="0"/>
              <a:t>4</a:t>
            </a:fld>
            <a:endParaRPr lang="cs-CZ" noProof="0" dirty="0"/>
          </a:p>
        </p:txBody>
      </p:sp>
      <p:pic>
        <p:nvPicPr>
          <p:cNvPr id="5" name="Obrázek 4">
            <a:extLst>
              <a:ext uri="{FF2B5EF4-FFF2-40B4-BE49-F238E27FC236}">
                <a16:creationId xmlns:a16="http://schemas.microsoft.com/office/drawing/2014/main" id="{257BA4D8-E106-41B6-BE23-D92BD31727F0}"/>
              </a:ext>
            </a:extLst>
          </p:cNvPr>
          <p:cNvPicPr>
            <a:picLocks noChangeAspect="1"/>
          </p:cNvPicPr>
          <p:nvPr/>
        </p:nvPicPr>
        <p:blipFill>
          <a:blip r:embed="rId2"/>
          <a:stretch>
            <a:fillRect/>
          </a:stretch>
        </p:blipFill>
        <p:spPr>
          <a:xfrm>
            <a:off x="8156424" y="1989580"/>
            <a:ext cx="1092267" cy="1598440"/>
          </a:xfrm>
          <a:prstGeom prst="rect">
            <a:avLst/>
          </a:prstGeom>
        </p:spPr>
      </p:pic>
      <p:pic>
        <p:nvPicPr>
          <p:cNvPr id="7" name="Obrázek 6">
            <a:extLst>
              <a:ext uri="{FF2B5EF4-FFF2-40B4-BE49-F238E27FC236}">
                <a16:creationId xmlns:a16="http://schemas.microsoft.com/office/drawing/2014/main" id="{AE076122-F128-4BE5-A643-190366E3CC92}"/>
              </a:ext>
            </a:extLst>
          </p:cNvPr>
          <p:cNvPicPr>
            <a:picLocks noChangeAspect="1"/>
          </p:cNvPicPr>
          <p:nvPr/>
        </p:nvPicPr>
        <p:blipFill>
          <a:blip r:embed="rId3"/>
          <a:stretch>
            <a:fillRect/>
          </a:stretch>
        </p:blipFill>
        <p:spPr>
          <a:xfrm>
            <a:off x="9355879" y="1996888"/>
            <a:ext cx="1097455" cy="1613555"/>
          </a:xfrm>
          <a:prstGeom prst="rect">
            <a:avLst/>
          </a:prstGeom>
        </p:spPr>
      </p:pic>
      <p:pic>
        <p:nvPicPr>
          <p:cNvPr id="8" name="Obrázek 7">
            <a:extLst>
              <a:ext uri="{FF2B5EF4-FFF2-40B4-BE49-F238E27FC236}">
                <a16:creationId xmlns:a16="http://schemas.microsoft.com/office/drawing/2014/main" id="{EE82F9FB-7BF6-4275-BFDA-5FDA4438C96A}"/>
              </a:ext>
            </a:extLst>
          </p:cNvPr>
          <p:cNvPicPr>
            <a:picLocks noChangeAspect="1"/>
          </p:cNvPicPr>
          <p:nvPr/>
        </p:nvPicPr>
        <p:blipFill>
          <a:blip r:embed="rId4"/>
          <a:stretch>
            <a:fillRect/>
          </a:stretch>
        </p:blipFill>
        <p:spPr>
          <a:xfrm>
            <a:off x="10105324" y="3684956"/>
            <a:ext cx="1097454" cy="1426132"/>
          </a:xfrm>
          <a:prstGeom prst="rect">
            <a:avLst/>
          </a:prstGeom>
        </p:spPr>
      </p:pic>
      <p:pic>
        <p:nvPicPr>
          <p:cNvPr id="9" name="Obrázek 8">
            <a:extLst>
              <a:ext uri="{FF2B5EF4-FFF2-40B4-BE49-F238E27FC236}">
                <a16:creationId xmlns:a16="http://schemas.microsoft.com/office/drawing/2014/main" id="{767F6E1A-0DEE-4CD0-9C44-707BF1D1AC6F}"/>
              </a:ext>
            </a:extLst>
          </p:cNvPr>
          <p:cNvPicPr>
            <a:picLocks noChangeAspect="1"/>
          </p:cNvPicPr>
          <p:nvPr/>
        </p:nvPicPr>
        <p:blipFill>
          <a:blip r:embed="rId5"/>
          <a:stretch>
            <a:fillRect/>
          </a:stretch>
        </p:blipFill>
        <p:spPr>
          <a:xfrm>
            <a:off x="8811560" y="3706808"/>
            <a:ext cx="1281564" cy="1382427"/>
          </a:xfrm>
          <a:prstGeom prst="rect">
            <a:avLst/>
          </a:prstGeom>
        </p:spPr>
      </p:pic>
      <p:pic>
        <p:nvPicPr>
          <p:cNvPr id="10" name="Obrázek 9">
            <a:extLst>
              <a:ext uri="{FF2B5EF4-FFF2-40B4-BE49-F238E27FC236}">
                <a16:creationId xmlns:a16="http://schemas.microsoft.com/office/drawing/2014/main" id="{963C5603-DE7B-4D68-BE67-318574009871}"/>
              </a:ext>
            </a:extLst>
          </p:cNvPr>
          <p:cNvPicPr>
            <a:picLocks noChangeAspect="1"/>
          </p:cNvPicPr>
          <p:nvPr/>
        </p:nvPicPr>
        <p:blipFill>
          <a:blip r:embed="rId6"/>
          <a:stretch>
            <a:fillRect/>
          </a:stretch>
        </p:blipFill>
        <p:spPr>
          <a:xfrm>
            <a:off x="10560522" y="2004218"/>
            <a:ext cx="1092267" cy="1641385"/>
          </a:xfrm>
          <a:prstGeom prst="rect">
            <a:avLst/>
          </a:prstGeom>
        </p:spPr>
      </p:pic>
    </p:spTree>
    <p:extLst>
      <p:ext uri="{BB962C8B-B14F-4D97-AF65-F5344CB8AC3E}">
        <p14:creationId xmlns:p14="http://schemas.microsoft.com/office/powerpoint/2010/main" val="125388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873DFBB-52B0-46C7-8538-090C1BA991F2}"/>
              </a:ext>
            </a:extLst>
          </p:cNvPr>
          <p:cNvPicPr>
            <a:picLocks noChangeAspect="1"/>
          </p:cNvPicPr>
          <p:nvPr/>
        </p:nvPicPr>
        <p:blipFill>
          <a:blip r:embed="rId3"/>
          <a:stretch>
            <a:fillRect/>
          </a:stretch>
        </p:blipFill>
        <p:spPr>
          <a:xfrm>
            <a:off x="7413779" y="667767"/>
            <a:ext cx="4397221" cy="3183652"/>
          </a:xfrm>
          <a:prstGeom prst="rect">
            <a:avLst/>
          </a:prstGeom>
        </p:spPr>
      </p:pic>
      <p:sp>
        <p:nvSpPr>
          <p:cNvPr id="2" name="Nadpis 1">
            <a:extLst>
              <a:ext uri="{FF2B5EF4-FFF2-40B4-BE49-F238E27FC236}">
                <a16:creationId xmlns:a16="http://schemas.microsoft.com/office/drawing/2014/main" id="{52DDCE35-6509-473E-9536-B9E61AD68470}"/>
              </a:ext>
            </a:extLst>
          </p:cNvPr>
          <p:cNvSpPr>
            <a:spLocks noGrp="1"/>
          </p:cNvSpPr>
          <p:nvPr>
            <p:ph type="title" idx="4294967295"/>
          </p:nvPr>
        </p:nvSpPr>
        <p:spPr>
          <a:xfrm>
            <a:off x="425993" y="150982"/>
            <a:ext cx="8772436" cy="750627"/>
          </a:xfrm>
        </p:spPr>
        <p:txBody>
          <a:bodyPr>
            <a:normAutofit/>
          </a:bodyPr>
          <a:lstStyle/>
          <a:p>
            <a:r>
              <a:rPr lang="cs-CZ" sz="2000" b="1" dirty="0">
                <a:solidFill>
                  <a:schemeClr val="tx1"/>
                </a:solidFill>
                <a:latin typeface="+mn-lt"/>
                <a:ea typeface="+mn-ea"/>
                <a:cs typeface="+mn-cs"/>
              </a:rPr>
              <a:t>Obsah  Díla- </a:t>
            </a:r>
            <a:r>
              <a:rPr lang="en-US" sz="2000" b="1" spc="30" dirty="0" err="1"/>
              <a:t>Matematické</a:t>
            </a:r>
            <a:r>
              <a:rPr lang="en-US" sz="2000" b="1" spc="30" dirty="0"/>
              <a:t> </a:t>
            </a:r>
            <a:r>
              <a:rPr lang="en-US" sz="2000" b="1" spc="30" dirty="0" err="1"/>
              <a:t>principy</a:t>
            </a:r>
            <a:r>
              <a:rPr lang="en-US" sz="2000" b="1" spc="30" dirty="0"/>
              <a:t> </a:t>
            </a:r>
            <a:r>
              <a:rPr lang="en-US" sz="2000" b="1" spc="30" dirty="0" err="1"/>
              <a:t>přírodní</a:t>
            </a:r>
            <a:r>
              <a:rPr lang="en-US" sz="2000" b="1" spc="30" dirty="0"/>
              <a:t> </a:t>
            </a:r>
            <a:r>
              <a:rPr lang="en-US" sz="2000" b="1" spc="30" dirty="0" err="1"/>
              <a:t>filozofie</a:t>
            </a:r>
            <a:r>
              <a:rPr lang="cs-CZ" sz="2000" b="1" dirty="0">
                <a:solidFill>
                  <a:schemeClr val="tx1"/>
                </a:solidFill>
                <a:latin typeface="+mn-lt"/>
                <a:ea typeface="+mn-ea"/>
                <a:cs typeface="+mn-cs"/>
              </a:rPr>
              <a:t>  - </a:t>
            </a:r>
            <a:r>
              <a:rPr lang="cs-CZ" sz="2000" b="1" spc="20" dirty="0">
                <a:solidFill>
                  <a:schemeClr val="tx1"/>
                </a:solidFill>
                <a:latin typeface="+mn-lt"/>
                <a:ea typeface="+mn-ea"/>
                <a:cs typeface="+mn-cs"/>
              </a:rPr>
              <a:t>3.</a:t>
            </a:r>
            <a:r>
              <a:rPr lang="cs-CZ" sz="2000" b="1" cap="none" spc="20" dirty="0">
                <a:solidFill>
                  <a:schemeClr val="tx1"/>
                </a:solidFill>
                <a:latin typeface="+mn-lt"/>
                <a:ea typeface="+mn-ea"/>
                <a:cs typeface="+mn-cs"/>
              </a:rPr>
              <a:t>vydání</a:t>
            </a:r>
            <a:endParaRPr lang="en-GB" sz="2000" b="1" cap="none" spc="20" dirty="0">
              <a:solidFill>
                <a:schemeClr val="tx1"/>
              </a:solidFill>
              <a:latin typeface="+mn-lt"/>
              <a:ea typeface="+mn-ea"/>
              <a:cs typeface="+mn-cs"/>
            </a:endParaRPr>
          </a:p>
        </p:txBody>
      </p:sp>
      <p:sp>
        <p:nvSpPr>
          <p:cNvPr id="7" name="Obdélník 6">
            <a:extLst>
              <a:ext uri="{FF2B5EF4-FFF2-40B4-BE49-F238E27FC236}">
                <a16:creationId xmlns:a16="http://schemas.microsoft.com/office/drawing/2014/main" id="{E3169632-6D61-4F43-BF69-D75B7C8C3CA0}"/>
              </a:ext>
            </a:extLst>
          </p:cNvPr>
          <p:cNvSpPr/>
          <p:nvPr/>
        </p:nvSpPr>
        <p:spPr>
          <a:xfrm>
            <a:off x="425993" y="949192"/>
            <a:ext cx="11766007" cy="5521512"/>
          </a:xfrm>
          <a:prstGeom prst="rect">
            <a:avLst/>
          </a:prstGeom>
        </p:spPr>
        <p:txBody>
          <a:bodyPr wrap="square">
            <a:spAutoFit/>
          </a:bodyPr>
          <a:lstStyle/>
          <a:p>
            <a:pPr defTabSz="914400">
              <a:spcBef>
                <a:spcPct val="0"/>
              </a:spcBef>
            </a:pPr>
            <a:r>
              <a:rPr lang="cs-CZ" sz="2000" b="1" dirty="0"/>
              <a:t>Úvodní text Rogera </a:t>
            </a:r>
            <a:r>
              <a:rPr lang="cs-CZ" sz="2000" b="1" dirty="0" err="1"/>
              <a:t>Cotese</a:t>
            </a:r>
            <a:endParaRPr lang="cs-CZ" sz="2000" b="1" u="sng" dirty="0"/>
          </a:p>
          <a:p>
            <a:pPr defTabSz="914400">
              <a:spcBef>
                <a:spcPct val="0"/>
              </a:spcBef>
            </a:pPr>
            <a:r>
              <a:rPr lang="cs-CZ" sz="2000" b="1" dirty="0"/>
              <a:t>Edmond Halley: Óda na Newtona</a:t>
            </a:r>
          </a:p>
          <a:p>
            <a:pPr defTabSz="914400">
              <a:spcBef>
                <a:spcPct val="0"/>
              </a:spcBef>
            </a:pPr>
            <a:r>
              <a:rPr lang="cs-CZ" sz="2000" b="1" dirty="0"/>
              <a:t>Autorova předmluva k prvému vydání</a:t>
            </a:r>
          </a:p>
          <a:p>
            <a:pPr defTabSz="914400">
              <a:spcBef>
                <a:spcPct val="0"/>
              </a:spcBef>
            </a:pPr>
            <a:r>
              <a:rPr lang="cs-CZ" sz="2000" b="1" dirty="0"/>
              <a:t>Autorova předmluva k druhému vydání</a:t>
            </a:r>
          </a:p>
          <a:p>
            <a:pPr defTabSz="914400">
              <a:spcBef>
                <a:spcPct val="0"/>
              </a:spcBef>
            </a:pPr>
            <a:r>
              <a:rPr lang="cs-CZ" sz="2000" b="1" dirty="0"/>
              <a:t>Autorova předmluva ke třetímu vydání</a:t>
            </a:r>
          </a:p>
          <a:p>
            <a:pPr defTabSz="914400">
              <a:lnSpc>
                <a:spcPct val="80000"/>
              </a:lnSpc>
              <a:spcBef>
                <a:spcPct val="0"/>
              </a:spcBef>
            </a:pPr>
            <a:endParaRPr lang="cs-CZ" sz="2000" dirty="0"/>
          </a:p>
          <a:p>
            <a:pPr defTabSz="914400">
              <a:lnSpc>
                <a:spcPct val="80000"/>
              </a:lnSpc>
              <a:spcBef>
                <a:spcPct val="0"/>
              </a:spcBef>
            </a:pPr>
            <a:endParaRPr lang="cs-CZ" sz="1600" dirty="0"/>
          </a:p>
          <a:p>
            <a:pPr defTabSz="914400">
              <a:lnSpc>
                <a:spcPct val="80000"/>
              </a:lnSpc>
              <a:spcBef>
                <a:spcPct val="0"/>
              </a:spcBef>
            </a:pPr>
            <a:r>
              <a:rPr lang="en-US" sz="2000" b="1" dirty="0">
                <a:solidFill>
                  <a:schemeClr val="accent2">
                    <a:lumMod val="75000"/>
                  </a:schemeClr>
                </a:solidFill>
              </a:rPr>
              <a:t>D</a:t>
            </a:r>
            <a:r>
              <a:rPr lang="cs-CZ" sz="2000" b="1" dirty="0">
                <a:solidFill>
                  <a:schemeClr val="accent2">
                    <a:lumMod val="75000"/>
                  </a:schemeClr>
                </a:solidFill>
              </a:rPr>
              <a:t>EFINICE  </a:t>
            </a:r>
            <a:r>
              <a:rPr lang="cs-CZ" sz="2000" b="1" dirty="0"/>
              <a:t>(8 definic. 1 scholium)</a:t>
            </a:r>
          </a:p>
          <a:p>
            <a:pPr defTabSz="914400">
              <a:lnSpc>
                <a:spcPct val="80000"/>
              </a:lnSpc>
              <a:spcBef>
                <a:spcPct val="0"/>
              </a:spcBef>
            </a:pPr>
            <a:endParaRPr lang="cs-CZ" sz="2000" b="1" dirty="0"/>
          </a:p>
          <a:p>
            <a:pPr defTabSz="914400">
              <a:lnSpc>
                <a:spcPct val="80000"/>
              </a:lnSpc>
              <a:spcBef>
                <a:spcPct val="0"/>
              </a:spcBef>
            </a:pPr>
            <a:r>
              <a:rPr lang="en-US" sz="2000" b="1" dirty="0">
                <a:solidFill>
                  <a:schemeClr val="accent5">
                    <a:lumMod val="50000"/>
                  </a:schemeClr>
                </a:solidFill>
              </a:rPr>
              <a:t>A</a:t>
            </a:r>
            <a:r>
              <a:rPr lang="cs-CZ" sz="2000" b="1" dirty="0">
                <a:solidFill>
                  <a:schemeClr val="accent5">
                    <a:lumMod val="50000"/>
                  </a:schemeClr>
                </a:solidFill>
              </a:rPr>
              <a:t>XIOMY </a:t>
            </a:r>
            <a:r>
              <a:rPr lang="cs-CZ" sz="2000" dirty="0">
                <a:solidFill>
                  <a:schemeClr val="accent5">
                    <a:lumMod val="50000"/>
                  </a:schemeClr>
                </a:solidFill>
              </a:rPr>
              <a:t>-</a:t>
            </a:r>
            <a:r>
              <a:rPr lang="cs-CZ" sz="2000" b="1" dirty="0">
                <a:solidFill>
                  <a:schemeClr val="accent5">
                    <a:lumMod val="50000"/>
                  </a:schemeClr>
                </a:solidFill>
              </a:rPr>
              <a:t>  ZÁKONY</a:t>
            </a:r>
            <a:r>
              <a:rPr lang="en-US" sz="2000" b="1" dirty="0">
                <a:solidFill>
                  <a:schemeClr val="accent5">
                    <a:lumMod val="50000"/>
                  </a:schemeClr>
                </a:solidFill>
              </a:rPr>
              <a:t> </a:t>
            </a:r>
            <a:r>
              <a:rPr lang="cs-CZ" sz="2000" b="1" dirty="0">
                <a:solidFill>
                  <a:schemeClr val="accent5">
                    <a:lumMod val="50000"/>
                  </a:schemeClr>
                </a:solidFill>
              </a:rPr>
              <a:t>POHYBU</a:t>
            </a:r>
            <a:r>
              <a:rPr lang="cs-CZ" sz="2000" b="1" dirty="0"/>
              <a:t> (15 stran, 3 zákony, 6 korolárů)</a:t>
            </a:r>
          </a:p>
          <a:p>
            <a:pPr defTabSz="914400">
              <a:lnSpc>
                <a:spcPct val="80000"/>
              </a:lnSpc>
              <a:spcBef>
                <a:spcPct val="0"/>
              </a:spcBef>
            </a:pPr>
            <a:endParaRPr lang="cs-CZ" sz="2000" b="1" dirty="0"/>
          </a:p>
          <a:p>
            <a:pPr defTabSz="914400">
              <a:lnSpc>
                <a:spcPct val="80000"/>
              </a:lnSpc>
              <a:spcBef>
                <a:spcPct val="0"/>
              </a:spcBef>
            </a:pPr>
            <a:r>
              <a:rPr lang="cs-CZ" sz="2000" b="1" dirty="0">
                <a:solidFill>
                  <a:srgbClr val="6C0000"/>
                </a:solidFill>
              </a:rPr>
              <a:t>KNIHA</a:t>
            </a:r>
            <a:r>
              <a:rPr lang="en-US" sz="2000" b="1" dirty="0">
                <a:solidFill>
                  <a:srgbClr val="6C0000"/>
                </a:solidFill>
              </a:rPr>
              <a:t> 1:</a:t>
            </a:r>
            <a:r>
              <a:rPr lang="en-US" sz="2000" b="1" dirty="0"/>
              <a:t> </a:t>
            </a:r>
            <a:r>
              <a:rPr lang="cs-CZ" sz="2000" b="1" dirty="0"/>
              <a:t>O pohybu těles (De Motu </a:t>
            </a:r>
            <a:r>
              <a:rPr lang="cs-CZ" sz="2000" b="1" dirty="0" err="1"/>
              <a:t>Corporum</a:t>
            </a:r>
            <a:r>
              <a:rPr lang="cs-CZ" sz="2000" b="1" dirty="0"/>
              <a:t> I):   O nalezení centrálních sil (cca 200 stran) </a:t>
            </a:r>
          </a:p>
          <a:p>
            <a:pPr defTabSz="914400">
              <a:lnSpc>
                <a:spcPct val="80000"/>
              </a:lnSpc>
              <a:spcBef>
                <a:spcPct val="0"/>
              </a:spcBef>
            </a:pPr>
            <a:endParaRPr lang="cs-CZ" sz="2000" b="1" dirty="0"/>
          </a:p>
          <a:p>
            <a:pPr defTabSz="914400">
              <a:lnSpc>
                <a:spcPct val="80000"/>
              </a:lnSpc>
              <a:spcBef>
                <a:spcPct val="0"/>
              </a:spcBef>
            </a:pPr>
            <a:r>
              <a:rPr lang="cs-CZ" sz="2000" b="1" dirty="0">
                <a:solidFill>
                  <a:srgbClr val="6C0000"/>
                </a:solidFill>
              </a:rPr>
              <a:t>KNIHA 2:</a:t>
            </a:r>
            <a:r>
              <a:rPr lang="cs-CZ" sz="2000" b="1" dirty="0"/>
              <a:t> O pohybu těles (</a:t>
            </a:r>
            <a:r>
              <a:rPr lang="en-US" sz="2000" b="1" dirty="0"/>
              <a:t>De </a:t>
            </a:r>
            <a:r>
              <a:rPr lang="cs-CZ" sz="2000" b="1" dirty="0"/>
              <a:t>M</a:t>
            </a:r>
            <a:r>
              <a:rPr lang="en-US" sz="2000" b="1" dirty="0" err="1"/>
              <a:t>otu</a:t>
            </a:r>
            <a:r>
              <a:rPr lang="en-US" sz="2000" b="1" dirty="0"/>
              <a:t> corporum II</a:t>
            </a:r>
            <a:r>
              <a:rPr lang="cs-CZ" sz="2000" b="1" dirty="0"/>
              <a:t>): Pohyb v prostředí, Mechanika tekutin, vyvrácení teorie 						vírů (150 stran)</a:t>
            </a:r>
          </a:p>
          <a:p>
            <a:pPr defTabSz="914400">
              <a:lnSpc>
                <a:spcPct val="80000"/>
              </a:lnSpc>
              <a:spcBef>
                <a:spcPct val="0"/>
              </a:spcBef>
            </a:pPr>
            <a:endParaRPr lang="cs-CZ" sz="2000" b="1" dirty="0"/>
          </a:p>
          <a:p>
            <a:pPr defTabSz="519113">
              <a:lnSpc>
                <a:spcPct val="80000"/>
              </a:lnSpc>
              <a:spcBef>
                <a:spcPct val="0"/>
              </a:spcBef>
            </a:pPr>
            <a:r>
              <a:rPr lang="cs-CZ" sz="2000" b="1" dirty="0">
                <a:solidFill>
                  <a:srgbClr val="6C0000"/>
                </a:solidFill>
              </a:rPr>
              <a:t>KNIHA</a:t>
            </a:r>
            <a:r>
              <a:rPr lang="en-US" sz="2000" b="1" dirty="0">
                <a:solidFill>
                  <a:srgbClr val="6C0000"/>
                </a:solidFill>
              </a:rPr>
              <a:t> 3:</a:t>
            </a:r>
            <a:r>
              <a:rPr lang="en-US" sz="2000" b="1" dirty="0"/>
              <a:t> </a:t>
            </a:r>
            <a:r>
              <a:rPr lang="cs-CZ" sz="2000" b="1" dirty="0"/>
              <a:t>  </a:t>
            </a:r>
            <a:r>
              <a:rPr lang="en-US" sz="2000" b="1" dirty="0"/>
              <a:t>O </a:t>
            </a:r>
            <a:r>
              <a:rPr lang="en-US" sz="2000" b="1" dirty="0" err="1"/>
              <a:t>systému</a:t>
            </a:r>
            <a:r>
              <a:rPr lang="en-US" sz="2000" b="1" dirty="0"/>
              <a:t> </a:t>
            </a:r>
            <a:r>
              <a:rPr lang="en-US" sz="2000" b="1" dirty="0" err="1"/>
              <a:t>světa</a:t>
            </a:r>
            <a:r>
              <a:rPr lang="en-US" sz="2000" b="1" dirty="0"/>
              <a:t> </a:t>
            </a:r>
            <a:r>
              <a:rPr lang="cs-CZ" sz="2000" b="1" dirty="0"/>
              <a:t> (De </a:t>
            </a:r>
            <a:r>
              <a:rPr lang="cs-CZ" sz="2000" b="1" dirty="0" err="1"/>
              <a:t>Mundi</a:t>
            </a:r>
            <a:r>
              <a:rPr lang="cs-CZ" sz="2000" b="1" dirty="0"/>
              <a:t> </a:t>
            </a:r>
            <a:r>
              <a:rPr lang="cs-CZ" sz="2000" b="1" dirty="0" err="1"/>
              <a:t>Systemate</a:t>
            </a:r>
            <a:r>
              <a:rPr lang="cs-CZ" sz="2000" b="1" dirty="0"/>
              <a:t>): Snaha na základě pohybových zákonů ukázat 				   systém světa, kosmologie. Aplikace poznatků na astronomické jevy    (160 stran)</a:t>
            </a:r>
            <a:endParaRPr lang="en-US" sz="2000" b="1" dirty="0"/>
          </a:p>
          <a:p>
            <a:pPr defTabSz="914400">
              <a:lnSpc>
                <a:spcPct val="80000"/>
              </a:lnSpc>
              <a:spcBef>
                <a:spcPct val="0"/>
              </a:spcBef>
            </a:pPr>
            <a:endParaRPr lang="cs-CZ" sz="2000" b="1" dirty="0"/>
          </a:p>
          <a:p>
            <a:pPr defTabSz="914400">
              <a:lnSpc>
                <a:spcPct val="80000"/>
              </a:lnSpc>
              <a:spcBef>
                <a:spcPct val="0"/>
              </a:spcBef>
            </a:pPr>
            <a:r>
              <a:rPr lang="cs-CZ" sz="2000" b="1" dirty="0">
                <a:solidFill>
                  <a:srgbClr val="86723A"/>
                </a:solidFill>
              </a:rPr>
              <a:t>OBECNÉ SCHOLIUM:</a:t>
            </a:r>
            <a:r>
              <a:rPr lang="cs-CZ" sz="2000" b="1" dirty="0"/>
              <a:t>  Newtonův komentář k výsledkům jeho teorie (8 stran)</a:t>
            </a:r>
            <a:endParaRPr lang="en-GB" sz="2000" b="1" dirty="0"/>
          </a:p>
          <a:p>
            <a:pPr defTabSz="914400">
              <a:lnSpc>
                <a:spcPct val="80000"/>
              </a:lnSpc>
              <a:spcBef>
                <a:spcPct val="0"/>
              </a:spcBef>
            </a:pPr>
            <a:endParaRPr lang="cs-CZ" dirty="0"/>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5</a:t>
            </a:fld>
            <a:endParaRPr lang="cs-CZ" noProof="0" dirty="0"/>
          </a:p>
        </p:txBody>
      </p:sp>
    </p:spTree>
    <p:extLst>
      <p:ext uri="{BB962C8B-B14F-4D97-AF65-F5344CB8AC3E}">
        <p14:creationId xmlns:p14="http://schemas.microsoft.com/office/powerpoint/2010/main" val="1327016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79328" y="1616920"/>
            <a:ext cx="10358005" cy="4548210"/>
          </a:xfrm>
        </p:spPr>
        <p:txBody>
          <a:bodyPr>
            <a:noAutofit/>
          </a:bodyPr>
          <a:lstStyle/>
          <a:p>
            <a:pPr marL="0" defTabSz="457200"/>
            <a:r>
              <a:rPr lang="cs-CZ" sz="2000" b="1" dirty="0"/>
              <a:t>8 definic: hmotnost, hybnost, inherentní síla (vis </a:t>
            </a:r>
            <a:r>
              <a:rPr lang="cs-CZ" sz="2000" b="1" dirty="0" err="1"/>
              <a:t>insita</a:t>
            </a:r>
            <a:r>
              <a:rPr lang="cs-CZ" sz="2000" b="1" dirty="0"/>
              <a:t>) a 5 definic síly</a:t>
            </a:r>
          </a:p>
          <a:p>
            <a:pPr marL="0" defTabSz="457200">
              <a:lnSpc>
                <a:spcPct val="100000"/>
              </a:lnSpc>
              <a:spcBef>
                <a:spcPts val="0"/>
              </a:spcBef>
            </a:pPr>
            <a:r>
              <a:rPr lang="cs-CZ" sz="2000" b="1" dirty="0"/>
              <a:t>Např.</a:t>
            </a:r>
          </a:p>
          <a:p>
            <a:pPr marL="0" defTabSz="457200">
              <a:lnSpc>
                <a:spcPct val="100000"/>
              </a:lnSpc>
              <a:spcBef>
                <a:spcPts val="0"/>
              </a:spcBef>
            </a:pPr>
            <a:r>
              <a:rPr lang="cs-CZ" sz="2000" b="1" dirty="0"/>
              <a:t>V</a:t>
            </a:r>
            <a:r>
              <a:rPr lang="pt-BR" sz="2000" b="1" dirty="0"/>
              <a:t> latinském originále </a:t>
            </a:r>
            <a:r>
              <a:rPr lang="cs-CZ" sz="2000" b="1" dirty="0"/>
              <a:t>vystupují </a:t>
            </a:r>
            <a:r>
              <a:rPr lang="pt-BR" sz="2000" b="1" dirty="0"/>
              <a:t>termín</a:t>
            </a:r>
            <a:r>
              <a:rPr lang="cs-CZ" sz="2000" b="1" dirty="0"/>
              <a:t>y:</a:t>
            </a:r>
            <a:r>
              <a:rPr lang="pt-BR" sz="2000" b="1" dirty="0"/>
              <a:t> </a:t>
            </a:r>
            <a:r>
              <a:rPr lang="pt-BR" sz="2000" b="1" dirty="0">
                <a:solidFill>
                  <a:schemeClr val="tx2">
                    <a:lumMod val="75000"/>
                  </a:schemeClr>
                </a:solidFill>
              </a:rPr>
              <a:t>quantitas materiae</a:t>
            </a:r>
            <a:r>
              <a:rPr lang="pt-BR" sz="2000" b="1" dirty="0"/>
              <a:t>, </a:t>
            </a:r>
            <a:r>
              <a:rPr lang="pt-BR" sz="2000" b="1" dirty="0">
                <a:solidFill>
                  <a:srgbClr val="6C0000"/>
                </a:solidFill>
              </a:rPr>
              <a:t>corpus</a:t>
            </a:r>
            <a:r>
              <a:rPr lang="pt-BR" sz="2000" b="1" dirty="0"/>
              <a:t>, massa, </a:t>
            </a:r>
            <a:r>
              <a:rPr lang="pt-BR" sz="2000" b="1" dirty="0">
                <a:solidFill>
                  <a:schemeClr val="accent1">
                    <a:lumMod val="50000"/>
                  </a:schemeClr>
                </a:solidFill>
              </a:rPr>
              <a:t>pondus</a:t>
            </a:r>
            <a:r>
              <a:rPr lang="cs-CZ" sz="2000" b="1" dirty="0">
                <a:solidFill>
                  <a:schemeClr val="accent1">
                    <a:lumMod val="50000"/>
                  </a:schemeClr>
                </a:solidFill>
              </a:rPr>
              <a:t>.</a:t>
            </a:r>
          </a:p>
          <a:p>
            <a:pPr marL="0" defTabSz="457200"/>
            <a:r>
              <a:rPr lang="cs-CZ" sz="2000" b="1" dirty="0"/>
              <a:t>B.</a:t>
            </a:r>
            <a:r>
              <a:rPr lang="en-US" sz="2000" b="1" dirty="0"/>
              <a:t>Cohen</a:t>
            </a:r>
            <a:r>
              <a:rPr lang="cs-CZ" sz="2000" b="1" dirty="0"/>
              <a:t> pro</a:t>
            </a:r>
            <a:r>
              <a:rPr lang="en-US" sz="2000" b="1" dirty="0"/>
              <a:t> </a:t>
            </a:r>
            <a:r>
              <a:rPr lang="en-US" sz="2000" b="1" dirty="0" err="1"/>
              <a:t>překlad</a:t>
            </a:r>
            <a:r>
              <a:rPr lang="en-US" sz="2000" b="1" dirty="0"/>
              <a:t> </a:t>
            </a:r>
            <a:r>
              <a:rPr lang="en-US" sz="2000" b="1" dirty="0" err="1"/>
              <a:t>volil</a:t>
            </a:r>
            <a:r>
              <a:rPr lang="en-US" sz="2000" b="1" dirty="0"/>
              <a:t> </a:t>
            </a:r>
            <a:r>
              <a:rPr lang="en-US" sz="2000" b="1" dirty="0" err="1"/>
              <a:t>slova</a:t>
            </a:r>
            <a:r>
              <a:rPr lang="cs-CZ" sz="2000" b="1" dirty="0"/>
              <a:t>: </a:t>
            </a:r>
            <a:r>
              <a:rPr lang="en-US" sz="2000" b="1" dirty="0"/>
              <a:t> </a:t>
            </a:r>
            <a:r>
              <a:rPr lang="en-US" sz="2000" b="1" dirty="0">
                <a:solidFill>
                  <a:schemeClr val="tx2">
                    <a:lumMod val="75000"/>
                  </a:schemeClr>
                </a:solidFill>
              </a:rPr>
              <a:t>quantity of matter</a:t>
            </a:r>
            <a:r>
              <a:rPr lang="en-US" sz="2000" b="1" dirty="0"/>
              <a:t>, </a:t>
            </a:r>
            <a:r>
              <a:rPr lang="en-US" sz="2000" b="1" dirty="0">
                <a:solidFill>
                  <a:srgbClr val="6C0000"/>
                </a:solidFill>
              </a:rPr>
              <a:t>body</a:t>
            </a:r>
            <a:r>
              <a:rPr lang="en-US" sz="2000" b="1" dirty="0"/>
              <a:t>, mass, </a:t>
            </a:r>
            <a:r>
              <a:rPr lang="en-US" sz="2000" b="1" dirty="0">
                <a:solidFill>
                  <a:schemeClr val="accent1">
                    <a:lumMod val="50000"/>
                  </a:schemeClr>
                </a:solidFill>
              </a:rPr>
              <a:t>weight</a:t>
            </a:r>
            <a:r>
              <a:rPr lang="en-US" sz="2000" b="1" dirty="0"/>
              <a:t>. </a:t>
            </a:r>
            <a:endParaRPr lang="cs-CZ" sz="2000" b="1" dirty="0"/>
          </a:p>
          <a:p>
            <a:pPr marL="0" defTabSz="457200"/>
            <a:r>
              <a:rPr lang="cs-CZ" sz="2000" b="1" dirty="0"/>
              <a:t>Náš (</a:t>
            </a:r>
            <a:r>
              <a:rPr lang="cs-CZ" sz="2000" dirty="0"/>
              <a:t>kompromisní</a:t>
            </a:r>
            <a:r>
              <a:rPr lang="cs-CZ" sz="2000" b="1" dirty="0"/>
              <a:t>) překlad: </a:t>
            </a:r>
            <a:r>
              <a:rPr lang="cs-CZ" sz="2000" b="1" dirty="0">
                <a:solidFill>
                  <a:schemeClr val="tx2">
                    <a:lumMod val="75000"/>
                  </a:schemeClr>
                </a:solidFill>
              </a:rPr>
              <a:t>množství látky</a:t>
            </a:r>
            <a:r>
              <a:rPr lang="cs-CZ" sz="2000" b="1" dirty="0"/>
              <a:t>, </a:t>
            </a:r>
            <a:r>
              <a:rPr lang="cs-CZ" sz="2000" b="1" dirty="0">
                <a:solidFill>
                  <a:srgbClr val="6C0000"/>
                </a:solidFill>
              </a:rPr>
              <a:t>těleso</a:t>
            </a:r>
            <a:r>
              <a:rPr lang="cs-CZ" sz="2000" b="1" dirty="0"/>
              <a:t>, hmota, </a:t>
            </a:r>
            <a:r>
              <a:rPr lang="cs-CZ" sz="2000" b="1" dirty="0">
                <a:solidFill>
                  <a:schemeClr val="accent1">
                    <a:lumMod val="50000"/>
                  </a:schemeClr>
                </a:solidFill>
              </a:rPr>
              <a:t>váha.</a:t>
            </a:r>
          </a:p>
          <a:p>
            <a:pPr marL="0" defTabSz="457200"/>
            <a:endParaRPr lang="cs-CZ" sz="2000" b="1" dirty="0"/>
          </a:p>
          <a:p>
            <a:pPr marL="0" defTabSz="457200"/>
            <a:r>
              <a:rPr lang="cs-CZ" sz="2000" b="1" spc="100" dirty="0">
                <a:solidFill>
                  <a:srgbClr val="005EA4"/>
                </a:solidFill>
              </a:rPr>
              <a:t>Kruhovost  Newtonovy definice „množství látky“</a:t>
            </a:r>
          </a:p>
          <a:p>
            <a:pPr marL="0" defTabSz="457200"/>
            <a:r>
              <a:rPr lang="cs-CZ" sz="2000" b="1" dirty="0" err="1"/>
              <a:t>Pondus</a:t>
            </a:r>
            <a:r>
              <a:rPr lang="cs-CZ" sz="2000" b="1" dirty="0"/>
              <a:t> a gravitace </a:t>
            </a:r>
          </a:p>
          <a:p>
            <a:pPr marL="0" defTabSz="457200"/>
            <a:r>
              <a:rPr lang="cs-CZ" sz="2000" b="1" dirty="0"/>
              <a:t>Prostor a čas nejsou explicitně definovány</a:t>
            </a:r>
          </a:p>
          <a:p>
            <a:pPr marL="0" defTabSz="457200"/>
            <a:r>
              <a:rPr lang="cs-CZ" sz="2000" b="1" dirty="0"/>
              <a:t>Absolutní a relativní pohyb – vědro, koule spojené lankem </a:t>
            </a:r>
          </a:p>
          <a:p>
            <a:endParaRPr lang="cs-CZ" sz="1800" dirty="0"/>
          </a:p>
          <a:p>
            <a:endParaRPr lang="cs-CZ" sz="1800" dirty="0"/>
          </a:p>
          <a:p>
            <a:endParaRPr lang="cs-CZ" sz="1800" dirty="0"/>
          </a:p>
          <a:p>
            <a:endParaRPr lang="en-US" sz="1800" dirty="0"/>
          </a:p>
        </p:txBody>
      </p:sp>
      <p:sp>
        <p:nvSpPr>
          <p:cNvPr id="2" name="TextBox 1"/>
          <p:cNvSpPr txBox="1"/>
          <p:nvPr/>
        </p:nvSpPr>
        <p:spPr>
          <a:xfrm>
            <a:off x="479328" y="431260"/>
            <a:ext cx="2738122" cy="523220"/>
          </a:xfrm>
          <a:prstGeom prst="rect">
            <a:avLst/>
          </a:prstGeom>
          <a:noFill/>
        </p:spPr>
        <p:txBody>
          <a:bodyPr wrap="none" rtlCol="0">
            <a:spAutoFit/>
          </a:bodyPr>
          <a:lstStyle/>
          <a:p>
            <a:r>
              <a:rPr lang="cs-CZ" sz="2800" b="1" spc="30" dirty="0"/>
              <a:t>Průvodce fyzika:</a:t>
            </a:r>
            <a:endParaRPr lang="en-US" sz="2800" b="1" spc="30" dirty="0"/>
          </a:p>
        </p:txBody>
      </p:sp>
      <p:sp>
        <p:nvSpPr>
          <p:cNvPr id="5" name="Rectangle 4"/>
          <p:cNvSpPr/>
          <p:nvPr/>
        </p:nvSpPr>
        <p:spPr>
          <a:xfrm>
            <a:off x="403184" y="1141971"/>
            <a:ext cx="4170052" cy="400110"/>
          </a:xfrm>
          <a:prstGeom prst="rect">
            <a:avLst/>
          </a:prstGeom>
        </p:spPr>
        <p:txBody>
          <a:bodyPr wrap="none">
            <a:spAutoFit/>
          </a:bodyPr>
          <a:lstStyle/>
          <a:p>
            <a:r>
              <a:rPr lang="cs-CZ" sz="2000" b="1" spc="100" dirty="0">
                <a:solidFill>
                  <a:srgbClr val="005EA4"/>
                </a:solidFill>
              </a:rPr>
              <a:t> Definice a </a:t>
            </a:r>
            <a:r>
              <a:rPr lang="en-US" sz="2000" b="1" spc="100" dirty="0" err="1">
                <a:solidFill>
                  <a:srgbClr val="005EA4"/>
                </a:solidFill>
              </a:rPr>
              <a:t>terminologi</a:t>
            </a:r>
            <a:r>
              <a:rPr lang="cs-CZ" sz="2000" b="1" spc="100" dirty="0" err="1">
                <a:solidFill>
                  <a:srgbClr val="005EA4"/>
                </a:solidFill>
              </a:rPr>
              <a:t>cké</a:t>
            </a:r>
            <a:r>
              <a:rPr lang="cs-CZ" sz="2000" b="1" spc="100" dirty="0">
                <a:solidFill>
                  <a:srgbClr val="005EA4"/>
                </a:solidFill>
              </a:rPr>
              <a:t> potíže</a:t>
            </a:r>
            <a:endParaRPr lang="en-US" sz="2000" b="1" spc="100" dirty="0">
              <a:solidFill>
                <a:srgbClr val="005EA4"/>
              </a:solidFill>
            </a:endParaRPr>
          </a:p>
        </p:txBody>
      </p:sp>
      <p:pic>
        <p:nvPicPr>
          <p:cNvPr id="7" name="Obrázek 55">
            <a:extLst>
              <a:ext uri="{FF2B5EF4-FFF2-40B4-BE49-F238E27FC236}">
                <a16:creationId xmlns:a16="http://schemas.microsoft.com/office/drawing/2014/main" id="{897BE31C-1D40-49CF-96A1-1F93EF57F69A}"/>
              </a:ext>
            </a:extLst>
          </p:cNvPr>
          <p:cNvPicPr>
            <a:picLocks noChangeAspect="1"/>
          </p:cNvPicPr>
          <p:nvPr/>
        </p:nvPicPr>
        <p:blipFill>
          <a:blip r:embed="rId3"/>
          <a:stretch>
            <a:fillRect/>
          </a:stretch>
        </p:blipFill>
        <p:spPr>
          <a:xfrm>
            <a:off x="7132927" y="4877130"/>
            <a:ext cx="790783" cy="1085102"/>
          </a:xfrm>
          <a:prstGeom prst="rect">
            <a:avLst/>
          </a:prstGeom>
        </p:spPr>
      </p:pic>
      <p:pic>
        <p:nvPicPr>
          <p:cNvPr id="8" name="Obrázek 30">
            <a:extLst>
              <a:ext uri="{FF2B5EF4-FFF2-40B4-BE49-F238E27FC236}">
                <a16:creationId xmlns:a16="http://schemas.microsoft.com/office/drawing/2014/main" id="{7FD3C997-4869-4726-AE08-F72D475B33E0}"/>
              </a:ext>
            </a:extLst>
          </p:cNvPr>
          <p:cNvPicPr>
            <a:picLocks noChangeAspect="1"/>
          </p:cNvPicPr>
          <p:nvPr/>
        </p:nvPicPr>
        <p:blipFill>
          <a:blip r:embed="rId4"/>
          <a:stretch>
            <a:fillRect/>
          </a:stretch>
        </p:blipFill>
        <p:spPr>
          <a:xfrm>
            <a:off x="8519544" y="4724376"/>
            <a:ext cx="1264538" cy="843025"/>
          </a:xfrm>
          <a:prstGeom prst="rect">
            <a:avLst/>
          </a:prstGeom>
        </p:spPr>
      </p:pic>
      <p:pic>
        <p:nvPicPr>
          <p:cNvPr id="9" name="Obrázek 45">
            <a:extLst>
              <a:ext uri="{FF2B5EF4-FFF2-40B4-BE49-F238E27FC236}">
                <a16:creationId xmlns:a16="http://schemas.microsoft.com/office/drawing/2014/main" id="{75108933-7BC3-4742-8DD0-F047B0AA29BE}"/>
              </a:ext>
            </a:extLst>
          </p:cNvPr>
          <p:cNvPicPr>
            <a:picLocks noChangeAspect="1"/>
          </p:cNvPicPr>
          <p:nvPr/>
        </p:nvPicPr>
        <p:blipFill>
          <a:blip r:embed="rId5"/>
          <a:stretch>
            <a:fillRect/>
          </a:stretch>
        </p:blipFill>
        <p:spPr>
          <a:xfrm>
            <a:off x="10070472" y="4703204"/>
            <a:ext cx="1253694" cy="864197"/>
          </a:xfrm>
          <a:prstGeom prst="rect">
            <a:avLst/>
          </a:prstGeom>
        </p:spPr>
      </p:pic>
      <p:sp>
        <p:nvSpPr>
          <p:cNvPr id="6" name="Slide Number Placeholder 5"/>
          <p:cNvSpPr>
            <a:spLocks noGrp="1"/>
          </p:cNvSpPr>
          <p:nvPr>
            <p:ph type="sldNum" sz="quarter" idx="12"/>
          </p:nvPr>
        </p:nvSpPr>
        <p:spPr/>
        <p:txBody>
          <a:bodyPr/>
          <a:lstStyle/>
          <a:p>
            <a:pPr rtl="0"/>
            <a:fld id="{4FAB73BC-B049-4115-A692-8D63A059BFB8}" type="slidenum">
              <a:rPr lang="cs-CZ" noProof="0" smtClean="0"/>
              <a:t>6</a:t>
            </a:fld>
            <a:endParaRPr lang="cs-CZ" noProof="0" dirty="0"/>
          </a:p>
        </p:txBody>
      </p:sp>
    </p:spTree>
    <p:extLst>
      <p:ext uri="{BB962C8B-B14F-4D97-AF65-F5344CB8AC3E}">
        <p14:creationId xmlns:p14="http://schemas.microsoft.com/office/powerpoint/2010/main" val="3344399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CE83316-223E-4877-986F-5DD57BC4728A}"/>
              </a:ext>
            </a:extLst>
          </p:cNvPr>
          <p:cNvPicPr>
            <a:picLocks noChangeAspect="1"/>
          </p:cNvPicPr>
          <p:nvPr/>
        </p:nvPicPr>
        <p:blipFill>
          <a:blip r:embed="rId3"/>
          <a:stretch>
            <a:fillRect/>
          </a:stretch>
        </p:blipFill>
        <p:spPr>
          <a:xfrm>
            <a:off x="8386024" y="4562420"/>
            <a:ext cx="2272628" cy="1795009"/>
          </a:xfrm>
          <a:prstGeom prst="rect">
            <a:avLst/>
          </a:prstGeom>
        </p:spPr>
      </p:pic>
      <p:pic>
        <p:nvPicPr>
          <p:cNvPr id="6" name="Obrázek 5">
            <a:extLst>
              <a:ext uri="{FF2B5EF4-FFF2-40B4-BE49-F238E27FC236}">
                <a16:creationId xmlns:a16="http://schemas.microsoft.com/office/drawing/2014/main" id="{4D5311BF-B6FB-4232-97B8-F8104596D761}"/>
              </a:ext>
            </a:extLst>
          </p:cNvPr>
          <p:cNvPicPr>
            <a:picLocks noChangeAspect="1"/>
          </p:cNvPicPr>
          <p:nvPr/>
        </p:nvPicPr>
        <p:blipFill>
          <a:blip r:embed="rId4"/>
          <a:stretch>
            <a:fillRect/>
          </a:stretch>
        </p:blipFill>
        <p:spPr>
          <a:xfrm>
            <a:off x="4774082" y="4498785"/>
            <a:ext cx="1284211" cy="2262488"/>
          </a:xfrm>
          <a:prstGeom prst="rect">
            <a:avLst/>
          </a:prstGeom>
        </p:spPr>
      </p:pic>
      <p:grpSp>
        <p:nvGrpSpPr>
          <p:cNvPr id="5" name="Skupina 4">
            <a:extLst>
              <a:ext uri="{FF2B5EF4-FFF2-40B4-BE49-F238E27FC236}">
                <a16:creationId xmlns:a16="http://schemas.microsoft.com/office/drawing/2014/main" id="{0FA76980-BE8E-41F1-BDA0-5761B7F165DF}"/>
              </a:ext>
            </a:extLst>
          </p:cNvPr>
          <p:cNvGrpSpPr/>
          <p:nvPr/>
        </p:nvGrpSpPr>
        <p:grpSpPr>
          <a:xfrm>
            <a:off x="10157215" y="2407437"/>
            <a:ext cx="1384441" cy="1388541"/>
            <a:chOff x="9702587" y="4067221"/>
            <a:chExt cx="1771595" cy="1740869"/>
          </a:xfrm>
        </p:grpSpPr>
        <p:pic>
          <p:nvPicPr>
            <p:cNvPr id="4" name="Obrázek 3">
              <a:extLst>
                <a:ext uri="{FF2B5EF4-FFF2-40B4-BE49-F238E27FC236}">
                  <a16:creationId xmlns:a16="http://schemas.microsoft.com/office/drawing/2014/main" id="{97DCD0EB-864A-402D-8C79-A29E5C3E2255}"/>
                </a:ext>
              </a:extLst>
            </p:cNvPr>
            <p:cNvPicPr>
              <a:picLocks noChangeAspect="1"/>
            </p:cNvPicPr>
            <p:nvPr/>
          </p:nvPicPr>
          <p:blipFill>
            <a:blip r:embed="rId5"/>
            <a:stretch>
              <a:fillRect/>
            </a:stretch>
          </p:blipFill>
          <p:spPr>
            <a:xfrm>
              <a:off x="10524480" y="4067221"/>
              <a:ext cx="949702" cy="1562938"/>
            </a:xfrm>
            <a:prstGeom prst="rect">
              <a:avLst/>
            </a:prstGeom>
          </p:spPr>
        </p:pic>
        <p:pic>
          <p:nvPicPr>
            <p:cNvPr id="2" name="Obrázek 1">
              <a:extLst>
                <a:ext uri="{FF2B5EF4-FFF2-40B4-BE49-F238E27FC236}">
                  <a16:creationId xmlns:a16="http://schemas.microsoft.com/office/drawing/2014/main" id="{8B2241BE-46B3-41F7-B6FB-15DFD759F619}"/>
                </a:ext>
              </a:extLst>
            </p:cNvPr>
            <p:cNvPicPr>
              <a:picLocks noChangeAspect="1"/>
            </p:cNvPicPr>
            <p:nvPr/>
          </p:nvPicPr>
          <p:blipFill>
            <a:blip r:embed="rId6"/>
            <a:stretch>
              <a:fillRect/>
            </a:stretch>
          </p:blipFill>
          <p:spPr>
            <a:xfrm>
              <a:off x="9702587" y="4245152"/>
              <a:ext cx="949702" cy="1562938"/>
            </a:xfrm>
            <a:prstGeom prst="rect">
              <a:avLst/>
            </a:prstGeom>
          </p:spPr>
        </p:pic>
      </p:grpSp>
      <p:sp>
        <p:nvSpPr>
          <p:cNvPr id="7" name="TextBox 6"/>
          <p:cNvSpPr txBox="1"/>
          <p:nvPr/>
        </p:nvSpPr>
        <p:spPr>
          <a:xfrm>
            <a:off x="3372289" y="146496"/>
            <a:ext cx="6132641" cy="523220"/>
          </a:xfrm>
          <a:prstGeom prst="rect">
            <a:avLst/>
          </a:prstGeom>
          <a:noFill/>
        </p:spPr>
        <p:txBody>
          <a:bodyPr wrap="none" rtlCol="0">
            <a:spAutoFit/>
          </a:bodyPr>
          <a:lstStyle/>
          <a:p>
            <a:r>
              <a:rPr lang="en-US" sz="2800" b="1" dirty="0" err="1"/>
              <a:t>Axiomy</a:t>
            </a:r>
            <a:r>
              <a:rPr lang="en-US" sz="2800" b="1" dirty="0"/>
              <a:t> </a:t>
            </a:r>
            <a:r>
              <a:rPr lang="en-US" sz="2800" b="1" dirty="0" err="1"/>
              <a:t>čili</a:t>
            </a:r>
            <a:r>
              <a:rPr lang="en-US" sz="2800" b="1" dirty="0"/>
              <a:t> </a:t>
            </a:r>
            <a:r>
              <a:rPr lang="en-US" sz="2800" b="1" dirty="0" err="1"/>
              <a:t>Newtonovy</a:t>
            </a:r>
            <a:r>
              <a:rPr lang="en-US" sz="2800" b="1" dirty="0"/>
              <a:t> </a:t>
            </a:r>
            <a:r>
              <a:rPr lang="en-US" sz="2800" b="1" dirty="0" err="1"/>
              <a:t>zákony</a:t>
            </a:r>
            <a:r>
              <a:rPr lang="en-US" sz="2800" b="1" dirty="0"/>
              <a:t> </a:t>
            </a:r>
            <a:r>
              <a:rPr lang="en-US" sz="2800" b="1" dirty="0" err="1"/>
              <a:t>pohybu</a:t>
            </a:r>
            <a:endParaRPr lang="en-US" sz="2800" b="1" dirty="0"/>
          </a:p>
        </p:txBody>
      </p:sp>
      <p:sp>
        <p:nvSpPr>
          <p:cNvPr id="9" name="Slide Number Placeholder 8"/>
          <p:cNvSpPr>
            <a:spLocks noGrp="1"/>
          </p:cNvSpPr>
          <p:nvPr>
            <p:ph type="sldNum" sz="quarter" idx="12"/>
          </p:nvPr>
        </p:nvSpPr>
        <p:spPr>
          <a:xfrm>
            <a:off x="11705166" y="6470144"/>
            <a:ext cx="973667" cy="274320"/>
          </a:xfrm>
        </p:spPr>
        <p:txBody>
          <a:bodyPr/>
          <a:lstStyle/>
          <a:p>
            <a:pPr rtl="0"/>
            <a:fld id="{4FAB73BC-B049-4115-A692-8D63A059BFB8}" type="slidenum">
              <a:rPr lang="cs-CZ" noProof="0" smtClean="0"/>
              <a:t>7</a:t>
            </a:fld>
            <a:endParaRPr lang="cs-CZ" noProof="0" dirty="0"/>
          </a:p>
        </p:txBody>
      </p:sp>
      <p:pic>
        <p:nvPicPr>
          <p:cNvPr id="11" name="Obrázek 10">
            <a:extLst>
              <a:ext uri="{FF2B5EF4-FFF2-40B4-BE49-F238E27FC236}">
                <a16:creationId xmlns:a16="http://schemas.microsoft.com/office/drawing/2014/main" id="{AAEC15F9-EC4B-47FB-BB66-6B0050717533}"/>
              </a:ext>
            </a:extLst>
          </p:cNvPr>
          <p:cNvPicPr>
            <a:picLocks noChangeAspect="1"/>
          </p:cNvPicPr>
          <p:nvPr/>
        </p:nvPicPr>
        <p:blipFill>
          <a:blip r:embed="rId7"/>
          <a:stretch>
            <a:fillRect/>
          </a:stretch>
        </p:blipFill>
        <p:spPr>
          <a:xfrm>
            <a:off x="6548408" y="4512318"/>
            <a:ext cx="1330093" cy="1095371"/>
          </a:xfrm>
          <a:prstGeom prst="rect">
            <a:avLst/>
          </a:prstGeom>
        </p:spPr>
      </p:pic>
      <p:sp>
        <p:nvSpPr>
          <p:cNvPr id="12" name="Obdélník 11">
            <a:extLst>
              <a:ext uri="{FF2B5EF4-FFF2-40B4-BE49-F238E27FC236}">
                <a16:creationId xmlns:a16="http://schemas.microsoft.com/office/drawing/2014/main" id="{34B453C8-2509-4497-B74B-E488D8ECE18B}"/>
              </a:ext>
            </a:extLst>
          </p:cNvPr>
          <p:cNvSpPr/>
          <p:nvPr/>
        </p:nvSpPr>
        <p:spPr>
          <a:xfrm>
            <a:off x="10115101" y="6470144"/>
            <a:ext cx="1468672" cy="261610"/>
          </a:xfrm>
          <a:prstGeom prst="rect">
            <a:avLst/>
          </a:prstGeom>
        </p:spPr>
        <p:txBody>
          <a:bodyPr wrap="none">
            <a:spAutoFit/>
          </a:bodyPr>
          <a:lstStyle/>
          <a:p>
            <a:r>
              <a:rPr lang="cs-CZ" sz="1100" dirty="0"/>
              <a:t>Čs. čas. </a:t>
            </a:r>
            <a:r>
              <a:rPr lang="cs-CZ" sz="1100" dirty="0" err="1"/>
              <a:t>fyz</a:t>
            </a:r>
            <a:r>
              <a:rPr lang="cs-CZ" sz="1100" dirty="0"/>
              <a:t>. 62 (2012)</a:t>
            </a:r>
          </a:p>
        </p:txBody>
      </p:sp>
      <p:sp>
        <p:nvSpPr>
          <p:cNvPr id="3" name="Zástupný symbol pro obsah 2">
            <a:extLst>
              <a:ext uri="{FF2B5EF4-FFF2-40B4-BE49-F238E27FC236}">
                <a16:creationId xmlns:a16="http://schemas.microsoft.com/office/drawing/2014/main" id="{AB98C780-EE3F-4462-B203-7FB80C0874E1}"/>
              </a:ext>
            </a:extLst>
          </p:cNvPr>
          <p:cNvSpPr>
            <a:spLocks noGrp="1"/>
          </p:cNvSpPr>
          <p:nvPr>
            <p:ph idx="4294967295"/>
          </p:nvPr>
        </p:nvSpPr>
        <p:spPr>
          <a:xfrm>
            <a:off x="240278" y="885410"/>
            <a:ext cx="11636030" cy="5584734"/>
          </a:xfrm>
        </p:spPr>
        <p:txBody>
          <a:bodyPr>
            <a:noAutofit/>
          </a:bodyPr>
          <a:lstStyle/>
          <a:p>
            <a:pPr marL="893763" indent="-893763">
              <a:buNone/>
            </a:pPr>
            <a:r>
              <a:rPr lang="cs-CZ" sz="2000" b="1" spc="-20" dirty="0">
                <a:solidFill>
                  <a:srgbClr val="6C0000"/>
                </a:solidFill>
              </a:rPr>
              <a:t> Zákon 1  (setrvačnosti)</a:t>
            </a:r>
          </a:p>
          <a:p>
            <a:pPr marL="84138" indent="-84138">
              <a:buNone/>
            </a:pPr>
            <a:r>
              <a:rPr lang="cs-CZ" sz="2000" b="1" spc="-20" dirty="0"/>
              <a:t> </a:t>
            </a:r>
            <a:r>
              <a:rPr lang="cs-CZ" sz="2000" b="1" i="1" spc="-20" dirty="0"/>
              <a:t>Corpus omne </a:t>
            </a:r>
            <a:r>
              <a:rPr lang="cs-CZ" sz="2000" b="1" i="1" spc="-20" dirty="0" err="1"/>
              <a:t>perseverare</a:t>
            </a:r>
            <a:r>
              <a:rPr lang="cs-CZ" sz="2000" b="1" i="1" spc="-20" dirty="0"/>
              <a:t> in </a:t>
            </a:r>
            <a:r>
              <a:rPr lang="cs-CZ" sz="2000" b="1" i="1" spc="-20" dirty="0" err="1"/>
              <a:t>statu</a:t>
            </a:r>
            <a:r>
              <a:rPr lang="cs-CZ" sz="2000" b="1" i="1" spc="-20" dirty="0"/>
              <a:t> </a:t>
            </a:r>
            <a:r>
              <a:rPr lang="cs-CZ" sz="2000" b="1" i="1" spc="-20" dirty="0" err="1"/>
              <a:t>suo</a:t>
            </a:r>
            <a:r>
              <a:rPr lang="cs-CZ" sz="2000" b="1" i="1" spc="-20" dirty="0"/>
              <a:t> </a:t>
            </a:r>
            <a:r>
              <a:rPr lang="cs-CZ" sz="2000" b="1" i="1" spc="-20" dirty="0" err="1"/>
              <a:t>quiescendi</a:t>
            </a:r>
            <a:r>
              <a:rPr lang="cs-CZ" sz="2000" b="1" i="1" spc="-20" dirty="0"/>
              <a:t> vel </a:t>
            </a:r>
            <a:r>
              <a:rPr lang="cs-CZ" sz="2000" b="1" i="1" spc="-20" dirty="0" err="1"/>
              <a:t>movendi</a:t>
            </a:r>
            <a:r>
              <a:rPr lang="cs-CZ" sz="2000" b="1" i="1" spc="-20" dirty="0"/>
              <a:t> </a:t>
            </a:r>
            <a:r>
              <a:rPr lang="cs-CZ" sz="2000" b="1" i="1" spc="-20" dirty="0" err="1"/>
              <a:t>uniformiter</a:t>
            </a:r>
            <a:r>
              <a:rPr lang="cs-CZ" sz="2000" b="1" i="1" spc="-20" dirty="0"/>
              <a:t> </a:t>
            </a:r>
            <a:r>
              <a:rPr lang="cs-CZ" sz="2000" b="1" i="1" u="sng" spc="-20" dirty="0"/>
              <a:t>in </a:t>
            </a:r>
            <a:r>
              <a:rPr lang="cs-CZ" sz="2000" b="1" i="1" u="sng" spc="-20" dirty="0" err="1"/>
              <a:t>directum</a:t>
            </a:r>
            <a:r>
              <a:rPr lang="cs-CZ" sz="2000" b="1" i="1" spc="-20" dirty="0"/>
              <a:t>, </a:t>
            </a:r>
            <a:r>
              <a:rPr lang="cs-CZ" sz="2000" b="1" i="1" spc="-20" dirty="0" err="1"/>
              <a:t>nisi</a:t>
            </a:r>
            <a:r>
              <a:rPr lang="cs-CZ" sz="2000" b="1" i="1" spc="-20" dirty="0"/>
              <a:t> </a:t>
            </a:r>
            <a:r>
              <a:rPr lang="cs-CZ" sz="2000" b="1" i="1" spc="-20" dirty="0" err="1"/>
              <a:t>quatenus</a:t>
            </a:r>
            <a:r>
              <a:rPr lang="cs-CZ" sz="2000" b="1" i="1" spc="-20" dirty="0"/>
              <a:t> </a:t>
            </a:r>
            <a:r>
              <a:rPr lang="cs-CZ" sz="2000" b="1" i="1" spc="-20" dirty="0" err="1"/>
              <a:t>illud</a:t>
            </a:r>
            <a:r>
              <a:rPr lang="cs-CZ" sz="2000" b="1" i="1" spc="-20" dirty="0"/>
              <a:t> a </a:t>
            </a:r>
            <a:r>
              <a:rPr lang="cs-CZ" sz="2000" b="1" i="1" spc="-20" dirty="0" err="1"/>
              <a:t>viribus</a:t>
            </a:r>
            <a:r>
              <a:rPr lang="cs-CZ" sz="2000" b="1" i="1" spc="-20" dirty="0"/>
              <a:t> </a:t>
            </a:r>
            <a:r>
              <a:rPr lang="cs-CZ" sz="2000" b="1" i="1" spc="-20" dirty="0" err="1"/>
              <a:t>impressis</a:t>
            </a:r>
            <a:r>
              <a:rPr lang="cs-CZ" sz="2000" b="1" i="1" spc="-20" dirty="0"/>
              <a:t> </a:t>
            </a:r>
            <a:r>
              <a:rPr lang="cs-CZ" sz="2000" b="1" i="1" spc="-20" dirty="0" err="1"/>
              <a:t>cogitur</a:t>
            </a:r>
            <a:r>
              <a:rPr lang="cs-CZ" sz="2000" b="1" i="1" spc="-20" dirty="0"/>
              <a:t> </a:t>
            </a:r>
            <a:r>
              <a:rPr lang="cs-CZ" sz="2000" b="1" i="1" spc="-20" dirty="0" err="1"/>
              <a:t>statum</a:t>
            </a:r>
            <a:r>
              <a:rPr lang="cs-CZ" sz="2000" b="1" i="1" spc="-20" dirty="0"/>
              <a:t> </a:t>
            </a:r>
            <a:r>
              <a:rPr lang="cs-CZ" sz="2000" b="1" i="1" spc="-20" dirty="0" err="1"/>
              <a:t>suum</a:t>
            </a:r>
            <a:r>
              <a:rPr lang="cs-CZ" sz="2000" b="1" i="1" spc="-20" dirty="0"/>
              <a:t> </a:t>
            </a:r>
            <a:r>
              <a:rPr lang="cs-CZ" sz="2000" b="1" i="1" spc="-20" dirty="0" err="1"/>
              <a:t>mutare</a:t>
            </a:r>
            <a:r>
              <a:rPr lang="cs-CZ" sz="2000" b="1" i="1" spc="-20" dirty="0"/>
              <a:t>. </a:t>
            </a:r>
          </a:p>
          <a:p>
            <a:pPr marL="0" indent="0">
              <a:lnSpc>
                <a:spcPct val="100000"/>
              </a:lnSpc>
              <a:spcBef>
                <a:spcPts val="1000"/>
              </a:spcBef>
              <a:spcAft>
                <a:spcPts val="400"/>
              </a:spcAft>
              <a:tabLst>
                <a:tab pos="84138" algn="l"/>
              </a:tabLst>
            </a:pPr>
            <a:r>
              <a:rPr lang="cs-CZ" sz="2000" b="1" spc="-20" dirty="0"/>
              <a:t>Každé těleso setrvává ve svém stavu klidu anebo rovnoměrného přímého pohybu, dokud ho vtištěné síly  	nedonutí změnit jeho stav.</a:t>
            </a:r>
          </a:p>
          <a:p>
            <a:r>
              <a:rPr lang="cs-CZ" sz="2000" b="1" spc="-20" dirty="0">
                <a:solidFill>
                  <a:schemeClr val="tx2">
                    <a:lumMod val="75000"/>
                  </a:schemeClr>
                </a:solidFill>
              </a:rPr>
              <a:t>Ve 4. knize Aristotelovy „</a:t>
            </a:r>
            <a:r>
              <a:rPr lang="cs-CZ" sz="2000" b="1" i="1" spc="-20" dirty="0">
                <a:solidFill>
                  <a:schemeClr val="tx2">
                    <a:lumMod val="75000"/>
                  </a:schemeClr>
                </a:solidFill>
              </a:rPr>
              <a:t>Fyziky“</a:t>
            </a:r>
            <a:r>
              <a:rPr lang="cs-CZ" sz="2000" b="1" spc="-20" dirty="0">
                <a:solidFill>
                  <a:schemeClr val="tx2">
                    <a:lumMod val="75000"/>
                  </a:schemeClr>
                </a:solidFill>
              </a:rPr>
              <a:t>: </a:t>
            </a:r>
          </a:p>
          <a:p>
            <a:pPr>
              <a:lnSpc>
                <a:spcPct val="100000"/>
              </a:lnSpc>
              <a:spcBef>
                <a:spcPts val="0"/>
              </a:spcBef>
              <a:spcAft>
                <a:spcPts val="0"/>
              </a:spcAft>
            </a:pPr>
            <a:r>
              <a:rPr lang="cs-CZ" sz="2000" b="1" spc="-20" dirty="0"/>
              <a:t>„Nikdo asi nedovede říci, proč se něco, je-li uvedeno v pohyb, i někde zastaví. </a:t>
            </a:r>
          </a:p>
          <a:p>
            <a:pPr marL="179388" indent="-90488">
              <a:lnSpc>
                <a:spcPct val="100000"/>
              </a:lnSpc>
              <a:spcBef>
                <a:spcPts val="0"/>
              </a:spcBef>
              <a:spcAft>
                <a:spcPts val="0"/>
              </a:spcAft>
            </a:pPr>
            <a:r>
              <a:rPr lang="cs-CZ" sz="2000" b="1" spc="-20" dirty="0"/>
              <a:t>Neboť proč spíše zde než tam?  </a:t>
            </a:r>
          </a:p>
          <a:p>
            <a:pPr marL="179388" indent="-90488">
              <a:lnSpc>
                <a:spcPct val="100000"/>
              </a:lnSpc>
              <a:spcBef>
                <a:spcPts val="0"/>
              </a:spcBef>
              <a:spcAft>
                <a:spcPts val="0"/>
              </a:spcAft>
            </a:pPr>
            <a:r>
              <a:rPr lang="cs-CZ" sz="2000" b="1" spc="-20" dirty="0"/>
              <a:t>A tak buď bude v klidu, nebo se do neomezena bude nutně pohybovat v prostoru, nebude-li něco silnějšího překážet.“</a:t>
            </a:r>
          </a:p>
          <a:p>
            <a:pPr marL="893763" indent="-893763">
              <a:buNone/>
            </a:pPr>
            <a:endParaRPr lang="cs-CZ" sz="2000" b="1" spc="-20" dirty="0"/>
          </a:p>
          <a:p>
            <a:pPr marL="893763" indent="-893763">
              <a:buNone/>
            </a:pPr>
            <a:endParaRPr lang="cs-CZ" sz="2000" b="1" spc="-20" dirty="0"/>
          </a:p>
          <a:p>
            <a:pPr marL="893763" indent="-893763">
              <a:buNone/>
            </a:pPr>
            <a:r>
              <a:rPr lang="cs-CZ" sz="2000" b="1" spc="-20" dirty="0">
                <a:solidFill>
                  <a:schemeClr val="accent5">
                    <a:lumMod val="50000"/>
                  </a:schemeClr>
                </a:solidFill>
              </a:rPr>
              <a:t> Existuje  9 verzí formulace „zákona „setrvačnosti“  </a:t>
            </a:r>
          </a:p>
          <a:p>
            <a:pPr marL="893763" indent="-893763">
              <a:buNone/>
            </a:pPr>
            <a:r>
              <a:rPr lang="cs-CZ" sz="2000" b="1" spc="-20" dirty="0"/>
              <a:t> ve III. vydání Principů  Newton cíleně přechází od in linea </a:t>
            </a:r>
            <a:r>
              <a:rPr lang="cs-CZ" sz="2000" b="1" spc="-20" dirty="0" err="1"/>
              <a:t>recta</a:t>
            </a:r>
            <a:r>
              <a:rPr lang="cs-CZ" sz="2000" b="1" spc="-20" dirty="0"/>
              <a:t> k in </a:t>
            </a:r>
            <a:r>
              <a:rPr lang="cs-CZ" sz="2000" b="1" spc="-20" dirty="0" err="1"/>
              <a:t>directum</a:t>
            </a:r>
            <a:r>
              <a:rPr lang="cs-CZ" sz="2000" b="1" spc="-20" dirty="0"/>
              <a:t>. </a:t>
            </a:r>
          </a:p>
          <a:p>
            <a:pPr marL="352425" indent="-352425">
              <a:buNone/>
            </a:pPr>
            <a:r>
              <a:rPr lang="cs-CZ" sz="2000" b="1" spc="-20" dirty="0"/>
              <a:t>	</a:t>
            </a:r>
            <a:endParaRPr lang="cs-CZ" sz="1800" spc="-20" dirty="0"/>
          </a:p>
        </p:txBody>
      </p:sp>
    </p:spTree>
    <p:extLst>
      <p:ext uri="{BB962C8B-B14F-4D97-AF65-F5344CB8AC3E}">
        <p14:creationId xmlns:p14="http://schemas.microsoft.com/office/powerpoint/2010/main" val="70942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844" y="313021"/>
            <a:ext cx="11532359" cy="5991384"/>
          </a:xfrm>
          <a:prstGeom prst="rect">
            <a:avLst/>
          </a:prstGeom>
        </p:spPr>
        <p:txBody>
          <a:bodyPr wrap="square">
            <a:spAutoFit/>
          </a:bodyPr>
          <a:lstStyle/>
          <a:p>
            <a:pPr marL="893763" indent="-893763">
              <a:spcBef>
                <a:spcPts val="1000"/>
              </a:spcBef>
              <a:spcAft>
                <a:spcPts val="200"/>
              </a:spcAft>
              <a:buNone/>
            </a:pPr>
            <a:r>
              <a:rPr lang="cs-CZ" sz="2000" b="1" dirty="0">
                <a:solidFill>
                  <a:srgbClr val="6C0000"/>
                </a:solidFill>
              </a:rPr>
              <a:t>Zákon 2</a:t>
            </a:r>
            <a:r>
              <a:rPr lang="cs-CZ" sz="2000" b="1" dirty="0"/>
              <a:t>   (síly)</a:t>
            </a:r>
          </a:p>
          <a:p>
            <a:pPr defTabSz="179388">
              <a:spcBef>
                <a:spcPts val="600"/>
              </a:spcBef>
              <a:spcAft>
                <a:spcPts val="200"/>
              </a:spcAft>
              <a:buNone/>
            </a:pPr>
            <a:r>
              <a:rPr lang="cs-CZ" sz="2000" b="1" i="1" dirty="0" err="1"/>
              <a:t>Mutationem</a:t>
            </a:r>
            <a:r>
              <a:rPr lang="cs-CZ" sz="2000" b="1" i="1" dirty="0"/>
              <a:t> </a:t>
            </a:r>
            <a:r>
              <a:rPr lang="cs-CZ" sz="2000" b="1" i="1" dirty="0" err="1"/>
              <a:t>motus</a:t>
            </a:r>
            <a:r>
              <a:rPr lang="cs-CZ" sz="2000" b="1" i="1" dirty="0"/>
              <a:t>  </a:t>
            </a:r>
            <a:r>
              <a:rPr lang="cs-CZ" sz="2000" b="1" i="1" dirty="0" err="1"/>
              <a:t>proportionalem</a:t>
            </a:r>
            <a:r>
              <a:rPr lang="cs-CZ" sz="2000" b="1" i="1" dirty="0"/>
              <a:t> </a:t>
            </a:r>
            <a:r>
              <a:rPr lang="cs-CZ" sz="2000" b="1" i="1" dirty="0" err="1"/>
              <a:t>esse</a:t>
            </a:r>
            <a:r>
              <a:rPr lang="cs-CZ" sz="2000" b="1" i="1" dirty="0"/>
              <a:t> </a:t>
            </a:r>
            <a:r>
              <a:rPr lang="cs-CZ" sz="2000" b="1" i="1" dirty="0" err="1"/>
              <a:t>vi</a:t>
            </a:r>
            <a:r>
              <a:rPr lang="cs-CZ" sz="2000" b="1" i="1" dirty="0"/>
              <a:t> </a:t>
            </a:r>
            <a:r>
              <a:rPr lang="cs-CZ" sz="2000" b="1" i="1" dirty="0" err="1"/>
              <a:t>motrici</a:t>
            </a:r>
            <a:r>
              <a:rPr lang="cs-CZ" sz="2000" b="1" i="1" dirty="0"/>
              <a:t> </a:t>
            </a:r>
            <a:r>
              <a:rPr lang="cs-CZ" sz="2000" b="1" i="1" dirty="0" err="1"/>
              <a:t>impressae</a:t>
            </a:r>
            <a:r>
              <a:rPr lang="cs-CZ" sz="2000" b="1" i="1" dirty="0"/>
              <a:t>, </a:t>
            </a:r>
            <a:r>
              <a:rPr lang="cs-CZ" sz="2000" b="1" i="1" dirty="0" err="1"/>
              <a:t>fieri</a:t>
            </a:r>
            <a:r>
              <a:rPr lang="cs-CZ" sz="2000" b="1" i="1" dirty="0"/>
              <a:t>  </a:t>
            </a:r>
            <a:r>
              <a:rPr lang="cs-CZ" sz="2000" b="1" i="1" dirty="0" err="1"/>
              <a:t>secundum</a:t>
            </a:r>
            <a:r>
              <a:rPr lang="cs-CZ" sz="2000" b="1" i="1" dirty="0"/>
              <a:t> </a:t>
            </a:r>
            <a:r>
              <a:rPr lang="cs-CZ" sz="2000" b="1" i="1" dirty="0" err="1"/>
              <a:t>lineam</a:t>
            </a:r>
            <a:r>
              <a:rPr lang="cs-CZ" sz="2000" b="1" i="1" dirty="0"/>
              <a:t> </a:t>
            </a:r>
            <a:r>
              <a:rPr lang="cs-CZ" sz="2000" b="1" i="1" dirty="0" err="1"/>
              <a:t>rectam</a:t>
            </a:r>
            <a:r>
              <a:rPr lang="cs-CZ" sz="2000" b="1" i="1" dirty="0"/>
              <a:t> </a:t>
            </a:r>
            <a:r>
              <a:rPr lang="cs-CZ" sz="2000" b="1" i="1" dirty="0" err="1"/>
              <a:t>qua</a:t>
            </a:r>
            <a:r>
              <a:rPr lang="cs-CZ" sz="2000" b="1" i="1" dirty="0"/>
              <a:t> vis </a:t>
            </a:r>
            <a:r>
              <a:rPr lang="cs-CZ" sz="2000" b="1" i="1" dirty="0" err="1"/>
              <a:t>illa</a:t>
            </a:r>
            <a:r>
              <a:rPr lang="cs-CZ" sz="2000" b="1" i="1" dirty="0"/>
              <a:t> </a:t>
            </a:r>
            <a:r>
              <a:rPr lang="cs-CZ" sz="2000" b="1" i="1" dirty="0" err="1"/>
              <a:t>imprimitur</a:t>
            </a:r>
            <a:r>
              <a:rPr lang="cs-CZ" sz="2000" b="1" i="1" dirty="0"/>
              <a:t>.</a:t>
            </a:r>
          </a:p>
          <a:p>
            <a:pPr defTabSz="179388">
              <a:spcBef>
                <a:spcPts val="600"/>
              </a:spcBef>
              <a:spcAft>
                <a:spcPts val="200"/>
              </a:spcAft>
              <a:buNone/>
              <a:tabLst>
                <a:tab pos="0" algn="l"/>
              </a:tabLst>
            </a:pPr>
            <a:r>
              <a:rPr lang="cs-CZ" dirty="0"/>
              <a:t>	</a:t>
            </a:r>
            <a:r>
              <a:rPr lang="cs-CZ" sz="2000" b="1" dirty="0"/>
              <a:t>Změna pohybu je úměrná hybné vtištěné síle a nastává ve směru přímky, podél níž vtištěná síla působí.</a:t>
            </a:r>
          </a:p>
          <a:p>
            <a:pPr>
              <a:spcBef>
                <a:spcPts val="1000"/>
              </a:spcBef>
              <a:spcAft>
                <a:spcPts val="200"/>
              </a:spcAft>
            </a:pPr>
            <a:r>
              <a:rPr lang="cs-CZ" dirty="0"/>
              <a:t>Pokud nějaká síla působí pohyb, dvojnásobná síla způsobí dvojnásobný pohyb, trojnásobná síla trojnásobný pohyb, ať už je síla přiložena najednou nebo postupně. A pokud se těleso před tím pohybovalo, nový pohyb (jelikož pohyb je vždy ve stejném směru jako působící síla) se přidá k původnímu pohybu...</a:t>
            </a:r>
          </a:p>
          <a:p>
            <a:pPr>
              <a:spcBef>
                <a:spcPts val="600"/>
              </a:spcBef>
            </a:pPr>
            <a:r>
              <a:rPr lang="cs-CZ" sz="2000" b="1" dirty="0"/>
              <a:t>Newtonova formulace neobsahuje </a:t>
            </a:r>
            <a:r>
              <a:rPr lang="cs-CZ" sz="2000" b="1" dirty="0">
                <a:solidFill>
                  <a:schemeClr val="accent4">
                    <a:lumMod val="50000"/>
                  </a:schemeClr>
                </a:solidFill>
              </a:rPr>
              <a:t>pojem zrychlení</a:t>
            </a:r>
            <a:r>
              <a:rPr lang="cs-CZ" sz="2000" b="1" dirty="0"/>
              <a:t>,  je 1. zákon důsledkem 2. zákona?</a:t>
            </a:r>
          </a:p>
          <a:p>
            <a:endParaRPr lang="cs-CZ" sz="2000" b="1" dirty="0"/>
          </a:p>
          <a:p>
            <a:pPr marL="893763" indent="-893763">
              <a:spcBef>
                <a:spcPts val="1000"/>
              </a:spcBef>
              <a:spcAft>
                <a:spcPts val="200"/>
              </a:spcAft>
            </a:pPr>
            <a:r>
              <a:rPr lang="cs-CZ" sz="2000" b="1" dirty="0">
                <a:solidFill>
                  <a:srgbClr val="6C0000"/>
                </a:solidFill>
              </a:rPr>
              <a:t>Zákon 3  </a:t>
            </a:r>
            <a:r>
              <a:rPr lang="cs-CZ" sz="2000" b="1" dirty="0"/>
              <a:t>(vzájemného působení těles)</a:t>
            </a:r>
          </a:p>
          <a:p>
            <a:pPr defTabSz="179388">
              <a:spcBef>
                <a:spcPts val="600"/>
              </a:spcBef>
              <a:spcAft>
                <a:spcPts val="200"/>
              </a:spcAft>
            </a:pPr>
            <a:r>
              <a:rPr lang="cs-CZ" sz="2000" b="1" i="1" dirty="0" err="1"/>
              <a:t>Actioni</a:t>
            </a:r>
            <a:r>
              <a:rPr lang="cs-CZ" sz="2000" b="1" i="1" dirty="0"/>
              <a:t> </a:t>
            </a:r>
            <a:r>
              <a:rPr lang="cs-CZ" sz="2000" b="1" i="1" dirty="0" err="1"/>
              <a:t>contrariam</a:t>
            </a:r>
            <a:r>
              <a:rPr lang="cs-CZ" sz="2000" b="1" i="1" dirty="0"/>
              <a:t> </a:t>
            </a:r>
            <a:r>
              <a:rPr lang="cs-CZ" sz="2000" b="1" i="1" dirty="0" err="1"/>
              <a:t>semper</a:t>
            </a:r>
            <a:r>
              <a:rPr lang="cs-CZ" sz="2000" b="1" i="1" dirty="0"/>
              <a:t> et </a:t>
            </a:r>
            <a:r>
              <a:rPr lang="cs-CZ" sz="2000" b="1" i="1" dirty="0" err="1"/>
              <a:t>aequalem</a:t>
            </a:r>
            <a:r>
              <a:rPr lang="cs-CZ" sz="2000" b="1" i="1" dirty="0"/>
              <a:t> </a:t>
            </a:r>
            <a:r>
              <a:rPr lang="cs-CZ" sz="2000" b="1" i="1" dirty="0" err="1"/>
              <a:t>esse</a:t>
            </a:r>
            <a:r>
              <a:rPr lang="cs-CZ" sz="2000" b="1" i="1" dirty="0"/>
              <a:t> </a:t>
            </a:r>
            <a:r>
              <a:rPr lang="cs-CZ" sz="2000" b="1" i="1" dirty="0" err="1"/>
              <a:t>reactionem</a:t>
            </a:r>
            <a:r>
              <a:rPr lang="cs-CZ" sz="2000" b="1" i="1" dirty="0"/>
              <a:t>: </a:t>
            </a:r>
            <a:r>
              <a:rPr lang="cs-CZ" sz="2000" b="1" i="1" dirty="0" err="1"/>
              <a:t>sive</a:t>
            </a:r>
            <a:r>
              <a:rPr lang="cs-CZ" sz="2000" b="1" i="1" dirty="0"/>
              <a:t> corporum </a:t>
            </a:r>
            <a:r>
              <a:rPr lang="cs-CZ" sz="2000" b="1" i="1" dirty="0" err="1"/>
              <a:t>duorum</a:t>
            </a:r>
            <a:r>
              <a:rPr lang="cs-CZ" sz="2000" b="1" i="1" dirty="0"/>
              <a:t> </a:t>
            </a:r>
            <a:r>
              <a:rPr lang="cs-CZ" sz="2000" b="1" i="1" dirty="0" err="1"/>
              <a:t>actiones</a:t>
            </a:r>
            <a:r>
              <a:rPr lang="cs-CZ" sz="2000" b="1" i="1" dirty="0"/>
              <a:t> in se </a:t>
            </a:r>
            <a:r>
              <a:rPr lang="cs-CZ" sz="2000" b="1" i="1" dirty="0" err="1"/>
              <a:t>mutuo</a:t>
            </a:r>
            <a:r>
              <a:rPr lang="cs-CZ" sz="2000" b="1" i="1" dirty="0"/>
              <a:t> </a:t>
            </a:r>
            <a:r>
              <a:rPr lang="cs-CZ" sz="2000" b="1" i="1" dirty="0" err="1"/>
              <a:t>semper</a:t>
            </a:r>
            <a:r>
              <a:rPr lang="cs-CZ" sz="2000" b="1" i="1" dirty="0"/>
              <a:t> </a:t>
            </a:r>
            <a:r>
              <a:rPr lang="cs-CZ" sz="2000" b="1" i="1" dirty="0" err="1"/>
              <a:t>esse</a:t>
            </a:r>
            <a:r>
              <a:rPr lang="cs-CZ" sz="2000" b="1" i="1" dirty="0"/>
              <a:t> </a:t>
            </a:r>
            <a:r>
              <a:rPr lang="cs-CZ" sz="2000" b="1" i="1" dirty="0" err="1"/>
              <a:t>aequales</a:t>
            </a:r>
            <a:r>
              <a:rPr lang="cs-CZ" sz="2000" b="1" i="1" dirty="0"/>
              <a:t> et in partes </a:t>
            </a:r>
            <a:r>
              <a:rPr lang="cs-CZ" sz="2000" b="1" i="1" dirty="0" err="1"/>
              <a:t>contrarias</a:t>
            </a:r>
            <a:r>
              <a:rPr lang="cs-CZ" sz="2000" b="1" i="1" dirty="0"/>
              <a:t> </a:t>
            </a:r>
            <a:r>
              <a:rPr lang="cs-CZ" sz="2000" b="1" i="1" dirty="0" err="1"/>
              <a:t>dirigi</a:t>
            </a:r>
            <a:r>
              <a:rPr lang="cs-CZ" sz="2000" b="1" i="1" dirty="0"/>
              <a:t>.</a:t>
            </a:r>
          </a:p>
          <a:p>
            <a:pPr defTabSz="179388">
              <a:spcBef>
                <a:spcPts val="600"/>
              </a:spcBef>
              <a:spcAft>
                <a:spcPts val="200"/>
              </a:spcAft>
              <a:tabLst>
                <a:tab pos="0" algn="l"/>
              </a:tabLst>
            </a:pPr>
            <a:r>
              <a:rPr lang="cs-CZ" sz="2000" b="1" dirty="0"/>
              <a:t>	Proti každé akci vždy působí stejná reakce; jinak: vzájemná působení dvou těles jsou vždy stejně velká a míří na opačné strany.</a:t>
            </a:r>
          </a:p>
          <a:p>
            <a:r>
              <a:rPr lang="cs-CZ" dirty="0"/>
              <a:t>Cokoliv co tlačí nebo táhne něco jiného je tím také tlačeno nebo taženo. Když kdokoliv zatlačí na kámen prstem, jeho prst je též tlačen tímto kamenem</a:t>
            </a:r>
          </a:p>
          <a:p>
            <a:endParaRPr lang="cs-CZ" sz="2000" b="1" dirty="0"/>
          </a:p>
          <a:p>
            <a:r>
              <a:rPr lang="cs-CZ" sz="2000" b="1" dirty="0">
                <a:solidFill>
                  <a:schemeClr val="accent4">
                    <a:lumMod val="50000"/>
                  </a:schemeClr>
                </a:solidFill>
              </a:rPr>
              <a:t>Akce a reakce </a:t>
            </a:r>
            <a:r>
              <a:rPr lang="cs-CZ" sz="2000" b="1" dirty="0"/>
              <a:t>- Newtonův originální příspěvek, vztah zákona k veličině, kterou Newton nazývá massa</a:t>
            </a:r>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8</a:t>
            </a:fld>
            <a:endParaRPr lang="cs-CZ" noProof="0" dirty="0"/>
          </a:p>
        </p:txBody>
      </p:sp>
      <p:pic>
        <p:nvPicPr>
          <p:cNvPr id="4" name="Obrázek 3">
            <a:extLst>
              <a:ext uri="{FF2B5EF4-FFF2-40B4-BE49-F238E27FC236}">
                <a16:creationId xmlns:a16="http://schemas.microsoft.com/office/drawing/2014/main" id="{F337EA54-D7F9-4BE0-B5F5-83B2FB2DE351}"/>
              </a:ext>
            </a:extLst>
          </p:cNvPr>
          <p:cNvPicPr>
            <a:picLocks noChangeAspect="1"/>
          </p:cNvPicPr>
          <p:nvPr/>
        </p:nvPicPr>
        <p:blipFill>
          <a:blip r:embed="rId2"/>
          <a:stretch>
            <a:fillRect/>
          </a:stretch>
        </p:blipFill>
        <p:spPr>
          <a:xfrm>
            <a:off x="9738395" y="2419434"/>
            <a:ext cx="2255761" cy="713737"/>
          </a:xfrm>
          <a:prstGeom prst="rect">
            <a:avLst/>
          </a:prstGeom>
        </p:spPr>
      </p:pic>
    </p:spTree>
    <p:extLst>
      <p:ext uri="{BB962C8B-B14F-4D97-AF65-F5344CB8AC3E}">
        <p14:creationId xmlns:p14="http://schemas.microsoft.com/office/powerpoint/2010/main" val="381434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355839" y="266453"/>
            <a:ext cx="7716894" cy="551202"/>
          </a:xfrm>
        </p:spPr>
        <p:txBody>
          <a:bodyPr>
            <a:normAutofit/>
          </a:bodyPr>
          <a:lstStyle/>
          <a:p>
            <a:r>
              <a:rPr lang="cs-CZ" sz="2800" b="1" cap="none" dirty="0">
                <a:solidFill>
                  <a:schemeClr val="tx1"/>
                </a:solidFill>
                <a:latin typeface="+mn-lt"/>
                <a:ea typeface="+mn-ea"/>
                <a:cs typeface="+mn-cs"/>
              </a:rPr>
              <a:t>Forma všeobecného gravitačního zákona</a:t>
            </a:r>
            <a:endParaRPr lang="en-US" sz="2800" b="1" cap="none" dirty="0">
              <a:solidFill>
                <a:schemeClr val="tx1"/>
              </a:solidFill>
              <a:latin typeface="+mn-lt"/>
              <a:ea typeface="+mn-ea"/>
              <a:cs typeface="+mn-cs"/>
            </a:endParaRPr>
          </a:p>
        </p:txBody>
      </p:sp>
      <p:sp>
        <p:nvSpPr>
          <p:cNvPr id="5123" name="Content Placeholder 2"/>
          <p:cNvSpPr>
            <a:spLocks noGrp="1"/>
          </p:cNvSpPr>
          <p:nvPr>
            <p:ph idx="4294967295"/>
          </p:nvPr>
        </p:nvSpPr>
        <p:spPr>
          <a:xfrm>
            <a:off x="355839" y="1022345"/>
            <a:ext cx="7716894" cy="4813309"/>
          </a:xfrm>
        </p:spPr>
        <p:txBody>
          <a:bodyPr>
            <a:normAutofit/>
          </a:bodyPr>
          <a:lstStyle/>
          <a:p>
            <a:pPr marL="0" indent="0">
              <a:lnSpc>
                <a:spcPct val="100000"/>
              </a:lnSpc>
              <a:spcBef>
                <a:spcPct val="0"/>
              </a:spcBef>
              <a:buNone/>
            </a:pPr>
            <a:r>
              <a:rPr lang="cs-CZ" sz="2000" b="1" kern="1400" spc="30" dirty="0">
                <a:solidFill>
                  <a:schemeClr val="accent5">
                    <a:lumMod val="50000"/>
                  </a:schemeClr>
                </a:solidFill>
              </a:rPr>
              <a:t>1. KNIHA </a:t>
            </a:r>
            <a:r>
              <a:rPr lang="cs-CZ" sz="2000" b="1" kern="1400" spc="30" dirty="0"/>
              <a:t>– pohyby bez odporu prostředí, formulace zákona pro centrální sílu, rozbor vlastnosti centrální síly </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solidFill>
                  <a:srgbClr val="005EA4"/>
                </a:solidFill>
              </a:rPr>
              <a:t>Dvě možnosti:  </a:t>
            </a:r>
          </a:p>
          <a:p>
            <a:pPr marL="0" indent="0" algn="ctr">
              <a:lnSpc>
                <a:spcPct val="100000"/>
              </a:lnSpc>
              <a:spcBef>
                <a:spcPct val="0"/>
              </a:spcBef>
              <a:buNone/>
            </a:pPr>
            <a:r>
              <a:rPr lang="cs-CZ" sz="2000" b="1" kern="1400" spc="30" dirty="0"/>
              <a:t>síla </a:t>
            </a:r>
            <a:r>
              <a:rPr lang="cs-CZ" sz="2000" b="1" kern="1400" spc="30" dirty="0" err="1"/>
              <a:t>uměrná</a:t>
            </a:r>
            <a:r>
              <a:rPr lang="cs-CZ" sz="2000" b="1" kern="1400" spc="30" dirty="0"/>
              <a:t> ~ </a:t>
            </a:r>
            <a:r>
              <a:rPr lang="cs-CZ" sz="2000" b="1" i="1" kern="1400" spc="30" dirty="0"/>
              <a:t>1/r</a:t>
            </a:r>
            <a:r>
              <a:rPr lang="cs-CZ" sz="2000" b="1" i="1" kern="1400" spc="30" baseline="28000" dirty="0"/>
              <a:t>2</a:t>
            </a:r>
            <a:r>
              <a:rPr lang="cs-CZ" sz="2000" b="1" i="1" kern="1400" spc="30" dirty="0"/>
              <a:t>   </a:t>
            </a:r>
            <a:r>
              <a:rPr lang="cs-CZ" sz="2000" b="1" kern="1400" spc="30" dirty="0"/>
              <a:t>a  síla úměrná ~ </a:t>
            </a:r>
            <a:r>
              <a:rPr lang="cs-CZ" sz="2000" b="1" i="1" kern="1400" spc="30" dirty="0"/>
              <a:t>r</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t> existují společné rysy obou případů.</a:t>
            </a:r>
          </a:p>
          <a:p>
            <a:pPr marL="0" indent="0">
              <a:lnSpc>
                <a:spcPct val="100000"/>
              </a:lnSpc>
              <a:spcBef>
                <a:spcPct val="0"/>
              </a:spcBef>
              <a:buNone/>
            </a:pPr>
            <a:r>
              <a:rPr lang="cs-CZ" sz="2000" b="1" kern="1400" spc="30" dirty="0">
                <a:solidFill>
                  <a:srgbClr val="005EA4"/>
                </a:solidFill>
              </a:rPr>
              <a:t>Newton</a:t>
            </a:r>
            <a:r>
              <a:rPr lang="cs-CZ" sz="2000" b="1" kern="1400" spc="30" dirty="0"/>
              <a:t>: „</a:t>
            </a:r>
            <a:r>
              <a:rPr lang="cs-CZ" sz="2000" b="1" kern="1400" spc="30" dirty="0">
                <a:solidFill>
                  <a:srgbClr val="6C0000"/>
                </a:solidFill>
              </a:rPr>
              <a:t>je to hodno pozornosti</a:t>
            </a:r>
            <a:r>
              <a:rPr lang="cs-CZ" sz="2000" b="1" kern="1400" spc="30" dirty="0"/>
              <a:t>“, oba případy umožňují vytvořit homogenní a izotropní kosmologické modely</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t>Dále zde Newton podává objasnění Keplerových zákonů,  odvození časového průběhu trajektorie tělesa v centrálním poli, řeší přímou i inverzní úlohu a problém dvou těles.</a:t>
            </a:r>
          </a:p>
          <a:p>
            <a:endParaRPr lang="cs-CZ" sz="2000" dirty="0">
              <a:cs typeface="Arial" charset="0"/>
            </a:endParaRPr>
          </a:p>
          <a:p>
            <a:endParaRPr lang="cs-CZ" dirty="0">
              <a:cs typeface="Arial" charset="0"/>
            </a:endParaRPr>
          </a:p>
          <a:p>
            <a:endParaRPr lang="en-US" dirty="0">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854" y="1670554"/>
            <a:ext cx="3762502" cy="489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rtl="0"/>
            <a:fld id="{4FAB73BC-B049-4115-A692-8D63A059BFB8}" type="slidenum">
              <a:rPr lang="cs-CZ" noProof="0" smtClean="0"/>
              <a:t>9</a:t>
            </a:fld>
            <a:endParaRPr lang="cs-CZ" noProof="0" dirty="0"/>
          </a:p>
        </p:txBody>
      </p:sp>
      <p:pic>
        <p:nvPicPr>
          <p:cNvPr id="4" name="Obrázek 3">
            <a:extLst>
              <a:ext uri="{FF2B5EF4-FFF2-40B4-BE49-F238E27FC236}">
                <a16:creationId xmlns:a16="http://schemas.microsoft.com/office/drawing/2014/main" id="{A867FA6A-BE1A-4213-93D4-038AEE171334}"/>
              </a:ext>
            </a:extLst>
          </p:cNvPr>
          <p:cNvPicPr>
            <a:picLocks noChangeAspect="1"/>
          </p:cNvPicPr>
          <p:nvPr/>
        </p:nvPicPr>
        <p:blipFill>
          <a:blip r:embed="rId4"/>
          <a:stretch>
            <a:fillRect/>
          </a:stretch>
        </p:blipFill>
        <p:spPr>
          <a:xfrm>
            <a:off x="8460703" y="265107"/>
            <a:ext cx="3019425" cy="1514475"/>
          </a:xfrm>
          <a:prstGeom prst="rect">
            <a:avLst/>
          </a:prstGeom>
        </p:spPr>
      </p:pic>
      <p:pic>
        <p:nvPicPr>
          <p:cNvPr id="5" name="Obrázek 4">
            <a:extLst>
              <a:ext uri="{FF2B5EF4-FFF2-40B4-BE49-F238E27FC236}">
                <a16:creationId xmlns:a16="http://schemas.microsoft.com/office/drawing/2014/main" id="{A68C1CFB-ECD1-490F-BE64-57366E89563D}"/>
              </a:ext>
            </a:extLst>
          </p:cNvPr>
          <p:cNvPicPr>
            <a:picLocks noChangeAspect="1"/>
          </p:cNvPicPr>
          <p:nvPr/>
        </p:nvPicPr>
        <p:blipFill>
          <a:blip r:embed="rId5"/>
          <a:stretch>
            <a:fillRect/>
          </a:stretch>
        </p:blipFill>
        <p:spPr>
          <a:xfrm>
            <a:off x="2409841" y="5335943"/>
            <a:ext cx="1697042" cy="1355861"/>
          </a:xfrm>
          <a:prstGeom prst="rect">
            <a:avLst/>
          </a:prstGeom>
        </p:spPr>
      </p:pic>
      <p:pic>
        <p:nvPicPr>
          <p:cNvPr id="6" name="Obrázek 5">
            <a:extLst>
              <a:ext uri="{FF2B5EF4-FFF2-40B4-BE49-F238E27FC236}">
                <a16:creationId xmlns:a16="http://schemas.microsoft.com/office/drawing/2014/main" id="{D3B94D5A-A3AB-40F0-AF5F-40D0C14E0101}"/>
              </a:ext>
            </a:extLst>
          </p:cNvPr>
          <p:cNvPicPr>
            <a:picLocks noChangeAspect="1"/>
          </p:cNvPicPr>
          <p:nvPr/>
        </p:nvPicPr>
        <p:blipFill>
          <a:blip r:embed="rId6"/>
          <a:stretch>
            <a:fillRect/>
          </a:stretch>
        </p:blipFill>
        <p:spPr>
          <a:xfrm>
            <a:off x="4931923" y="5332777"/>
            <a:ext cx="1285461" cy="1359027"/>
          </a:xfrm>
          <a:prstGeom prst="rect">
            <a:avLst/>
          </a:prstGeom>
        </p:spPr>
      </p:pic>
    </p:spTree>
    <p:extLst>
      <p:ext uri="{BB962C8B-B14F-4D97-AF65-F5344CB8AC3E}">
        <p14:creationId xmlns:p14="http://schemas.microsoft.com/office/powerpoint/2010/main" val="63859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4294967295"/>
          </p:nvPr>
        </p:nvSpPr>
        <p:spPr>
          <a:xfrm>
            <a:off x="439676" y="2273053"/>
            <a:ext cx="7783513" cy="2478087"/>
          </a:xfrm>
        </p:spPr>
        <p:txBody>
          <a:bodyPr/>
          <a:lstStyle/>
          <a:p>
            <a:r>
              <a:rPr lang="cs-CZ" sz="2000" b="1" dirty="0">
                <a:cs typeface="Arial" charset="0"/>
              </a:rPr>
              <a:t>Mořská dmutí </a:t>
            </a:r>
            <a:r>
              <a:rPr lang="en-US" sz="2000" b="1" dirty="0" err="1">
                <a:cs typeface="Arial" charset="0"/>
              </a:rPr>
              <a:t>přílivy</a:t>
            </a:r>
            <a:r>
              <a:rPr lang="cs-CZ" sz="2000" b="1" dirty="0">
                <a:cs typeface="Arial" charset="0"/>
              </a:rPr>
              <a:t> a odlivy</a:t>
            </a:r>
            <a:endParaRPr lang="en-US" sz="2000" b="1" dirty="0">
              <a:cs typeface="Arial" charset="0"/>
            </a:endParaRPr>
          </a:p>
          <a:p>
            <a:r>
              <a:rPr lang="cs-CZ" sz="2000" b="1" dirty="0">
                <a:cs typeface="Arial" charset="0"/>
              </a:rPr>
              <a:t>Precese rovnodenností </a:t>
            </a:r>
          </a:p>
          <a:p>
            <a:r>
              <a:rPr lang="cs-CZ" sz="2000" b="1" dirty="0">
                <a:cs typeface="Arial" charset="0"/>
              </a:rPr>
              <a:t>Pohyb komet</a:t>
            </a:r>
          </a:p>
          <a:p>
            <a:endParaRPr lang="cs-CZ" sz="2000" b="1" dirty="0">
              <a:cs typeface="Arial" charset="0"/>
            </a:endParaRPr>
          </a:p>
          <a:p>
            <a:r>
              <a:rPr lang="cs-CZ" sz="2000" b="1" dirty="0">
                <a:cs typeface="Arial" charset="0"/>
              </a:rPr>
              <a:t>a další jevy</a:t>
            </a:r>
            <a:endParaRPr lang="en-US" sz="2000" b="1" dirty="0">
              <a:cs typeface="Arial" charset="0"/>
            </a:endParaRPr>
          </a:p>
          <a:p>
            <a:endParaRPr lang="en-US" dirty="0">
              <a:cs typeface="Arial"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766" y="1787720"/>
            <a:ext cx="2358943"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280" y="2712286"/>
            <a:ext cx="2520561" cy="203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10" y="571181"/>
            <a:ext cx="1404552" cy="461665"/>
          </a:xfrm>
          <a:prstGeom prst="rect">
            <a:avLst/>
          </a:prstGeom>
          <a:noFill/>
        </p:spPr>
        <p:txBody>
          <a:bodyPr wrap="none" rtlCol="0">
            <a:spAutoFit/>
          </a:bodyPr>
          <a:lstStyle/>
          <a:p>
            <a:r>
              <a:rPr lang="cs-CZ" sz="2400" b="1" dirty="0">
                <a:solidFill>
                  <a:schemeClr val="accent5">
                    <a:lumMod val="50000"/>
                  </a:schemeClr>
                </a:solidFill>
              </a:rPr>
              <a:t>3. KNIHA</a:t>
            </a:r>
            <a:endParaRPr lang="en-US" sz="2400" b="1" dirty="0">
              <a:solidFill>
                <a:schemeClr val="accent5">
                  <a:lumMod val="50000"/>
                </a:schemeClr>
              </a:solidFill>
            </a:endParaRPr>
          </a:p>
        </p:txBody>
      </p:sp>
      <p:sp>
        <p:nvSpPr>
          <p:cNvPr id="3" name="TextBox 2"/>
          <p:cNvSpPr txBox="1"/>
          <p:nvPr/>
        </p:nvSpPr>
        <p:spPr>
          <a:xfrm>
            <a:off x="392310" y="1006195"/>
            <a:ext cx="7878247" cy="400110"/>
          </a:xfrm>
          <a:prstGeom prst="rect">
            <a:avLst/>
          </a:prstGeom>
          <a:noFill/>
        </p:spPr>
        <p:txBody>
          <a:bodyPr wrap="none" rtlCol="0">
            <a:spAutoFit/>
          </a:bodyPr>
          <a:lstStyle/>
          <a:p>
            <a:r>
              <a:rPr lang="cs-CZ" sz="2000" b="1" dirty="0"/>
              <a:t>Pravidla filosofování,  </a:t>
            </a:r>
            <a:r>
              <a:rPr lang="cs-CZ" sz="2000" b="1" dirty="0" err="1"/>
              <a:t>Phenomena</a:t>
            </a:r>
            <a:r>
              <a:rPr lang="cs-CZ" sz="2000" b="1" dirty="0"/>
              <a:t> (jevy),  Propozice,  Obecné scholium</a:t>
            </a:r>
            <a:endParaRPr lang="en-US" sz="2000" b="1" dirty="0"/>
          </a:p>
        </p:txBody>
      </p:sp>
      <p:sp>
        <p:nvSpPr>
          <p:cNvPr id="5" name="TextBox 4"/>
          <p:cNvSpPr txBox="1"/>
          <p:nvPr/>
        </p:nvSpPr>
        <p:spPr>
          <a:xfrm>
            <a:off x="392310" y="1628594"/>
            <a:ext cx="5189113" cy="400110"/>
          </a:xfrm>
          <a:prstGeom prst="rect">
            <a:avLst/>
          </a:prstGeom>
          <a:noFill/>
        </p:spPr>
        <p:txBody>
          <a:bodyPr wrap="none" rtlCol="0">
            <a:spAutoFit/>
          </a:bodyPr>
          <a:lstStyle/>
          <a:p>
            <a:r>
              <a:rPr lang="cs-CZ" sz="2000" b="1" dirty="0">
                <a:solidFill>
                  <a:srgbClr val="005EA4"/>
                </a:solidFill>
              </a:rPr>
              <a:t>Aplikace gravitační teorie na pozorované jevy </a:t>
            </a:r>
            <a:endParaRPr lang="en-US" sz="2000" b="1" dirty="0">
              <a:solidFill>
                <a:srgbClr val="005EA4"/>
              </a:solidFill>
            </a:endParaRPr>
          </a:p>
        </p:txBody>
      </p:sp>
      <p:sp>
        <p:nvSpPr>
          <p:cNvPr id="6" name="Slide Number Placeholder 5"/>
          <p:cNvSpPr>
            <a:spLocks noGrp="1"/>
          </p:cNvSpPr>
          <p:nvPr>
            <p:ph type="sldNum" sz="quarter" idx="12"/>
          </p:nvPr>
        </p:nvSpPr>
        <p:spPr/>
        <p:txBody>
          <a:bodyPr/>
          <a:lstStyle/>
          <a:p>
            <a:pPr rtl="0"/>
            <a:fld id="{4FAB73BC-B049-4115-A692-8D63A059BFB8}" type="slidenum">
              <a:rPr lang="cs-CZ" noProof="0" smtClean="0"/>
              <a:t>10</a:t>
            </a:fld>
            <a:endParaRPr lang="cs-CZ" noProof="0" dirty="0"/>
          </a:p>
        </p:txBody>
      </p:sp>
      <p:pic>
        <p:nvPicPr>
          <p:cNvPr id="4" name="Obrázek 3">
            <a:extLst>
              <a:ext uri="{FF2B5EF4-FFF2-40B4-BE49-F238E27FC236}">
                <a16:creationId xmlns:a16="http://schemas.microsoft.com/office/drawing/2014/main" id="{5266356F-648E-44E3-9894-66AF8FD1E88E}"/>
              </a:ext>
            </a:extLst>
          </p:cNvPr>
          <p:cNvPicPr>
            <a:picLocks noChangeAspect="1"/>
          </p:cNvPicPr>
          <p:nvPr/>
        </p:nvPicPr>
        <p:blipFill>
          <a:blip r:embed="rId5"/>
          <a:stretch>
            <a:fillRect/>
          </a:stretch>
        </p:blipFill>
        <p:spPr>
          <a:xfrm>
            <a:off x="2015897" y="4507810"/>
            <a:ext cx="3133725" cy="1457325"/>
          </a:xfrm>
          <a:prstGeom prst="rect">
            <a:avLst/>
          </a:prstGeom>
        </p:spPr>
      </p:pic>
    </p:spTree>
    <p:extLst>
      <p:ext uri="{BB962C8B-B14F-4D97-AF65-F5344CB8AC3E}">
        <p14:creationId xmlns:p14="http://schemas.microsoft.com/office/powerpoint/2010/main" val="11652902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4403_TF22378848.potx" id="{88F210FF-C011-4EFE-AA85-1D02D2B94E9C}" vid="{290BA762-FB75-486E-97D2-52521D19DF9B}"/>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8A2F88-55C5-4ED1-9541-807C65424763}">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4C90D-2A62-4985-9618-3460247437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3644</Words>
  <Application>Microsoft Office PowerPoint</Application>
  <PresentationFormat>Širokoúhlá obrazovka</PresentationFormat>
  <Paragraphs>268</Paragraphs>
  <Slides>16</Slides>
  <Notes>10</Notes>
  <HiddenSlides>2</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16</vt:i4>
      </vt:variant>
    </vt:vector>
  </HeadingPairs>
  <TitlesOfParts>
    <vt:vector size="22" baseType="lpstr">
      <vt:lpstr>Arial</vt:lpstr>
      <vt:lpstr>Calibri</vt:lpstr>
      <vt:lpstr>Tw Cen MT</vt:lpstr>
      <vt:lpstr>Tw Cen MT Condensed</vt:lpstr>
      <vt:lpstr>Wingdings 3</vt:lpstr>
      <vt:lpstr>Integrál</vt:lpstr>
      <vt:lpstr>Prezentace aplikace PowerPoint</vt:lpstr>
      <vt:lpstr>Prezentace aplikace PowerPoint</vt:lpstr>
      <vt:lpstr>Prezentace aplikace PowerPoint</vt:lpstr>
      <vt:lpstr>Obsah  Díla- Matematické principy přírodní filozofie  - 3.vydání</vt:lpstr>
      <vt:lpstr>Prezentace aplikace PowerPoint</vt:lpstr>
      <vt:lpstr>Prezentace aplikace PowerPoint</vt:lpstr>
      <vt:lpstr>Prezentace aplikace PowerPoint</vt:lpstr>
      <vt:lpstr>Forma všeobecného gravitačního zákona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2019-06-12T17:39:09Z</dcterms:created>
  <dcterms:modified xsi:type="dcterms:W3CDTF">2019-12-12T08:27:59Z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