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0" r:id="rId4"/>
    <p:sldId id="261" r:id="rId5"/>
    <p:sldId id="262" r:id="rId6"/>
    <p:sldId id="265" r:id="rId7"/>
    <p:sldId id="269" r:id="rId8"/>
    <p:sldId id="264" r:id="rId9"/>
    <p:sldId id="266" r:id="rId10"/>
    <p:sldId id="270" r:id="rId11"/>
    <p:sldId id="263" r:id="rId12"/>
    <p:sldId id="259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85764" autoAdjust="0"/>
  </p:normalViewPr>
  <p:slideViewPr>
    <p:cSldViewPr snapToGrid="0">
      <p:cViewPr varScale="1">
        <p:scale>
          <a:sx n="100" d="100"/>
          <a:sy n="100" d="100"/>
        </p:scale>
        <p:origin x="2016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Naopak stejná je měsíční</a:t>
            </a:r>
            <a:r>
              <a:rPr lang="cs-CZ" baseline="0" dirty="0" smtClean="0"/>
              <a:t> sazba + hrazení cestovních nákladů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404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4345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174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0840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60851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672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mailto:zmeskalova@czs.muni.cz" TargetMode="External"/><Relationship Id="rId7" Type="http://schemas.openxmlformats.org/officeDocument/2006/relationships/hyperlink" Target="mailto:fridrich@czs.muni.cz" TargetMode="External"/><Relationship Id="rId12" Type="http://schemas.openxmlformats.org/officeDocument/2006/relationships/image" Target="../media/image13.png"/><Relationship Id="rId2" Type="http://schemas.openxmlformats.org/officeDocument/2006/relationships/hyperlink" Target="mailto:em2@czs.muni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souchova@czs.muni.cz" TargetMode="External"/><Relationship Id="rId11" Type="http://schemas.openxmlformats.org/officeDocument/2006/relationships/image" Target="../media/image12.png"/><Relationship Id="rId5" Type="http://schemas.openxmlformats.org/officeDocument/2006/relationships/hyperlink" Target="mailto:glogar@czs.muni.cz" TargetMode="External"/><Relationship Id="rId10" Type="http://schemas.openxmlformats.org/officeDocument/2006/relationships/image" Target="../media/image11.png"/><Relationship Id="rId4" Type="http://schemas.openxmlformats.org/officeDocument/2006/relationships/hyperlink" Target="mailto:hykl@czs.muni.cz" TargetMode="External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u="sng" dirty="0" smtClean="0"/>
              <a:t>Erasmus+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kreditové mobility mimo EU</a:t>
            </a:r>
            <a:br>
              <a:rPr lang="cs-CZ" altLang="cs-CZ" dirty="0" smtClean="0"/>
            </a:br>
            <a:r>
              <a:rPr lang="cs-CZ" altLang="cs-CZ" dirty="0"/>
              <a:t/>
            </a:r>
            <a:br>
              <a:rPr lang="cs-CZ" altLang="cs-CZ" dirty="0"/>
            </a:br>
            <a:r>
              <a:rPr lang="cs-CZ" altLang="cs-CZ" sz="2000" dirty="0" smtClean="0"/>
              <a:t>Mgr. Zuzana Zmeškalová</a:t>
            </a:r>
            <a:br>
              <a:rPr lang="cs-CZ" altLang="cs-CZ" sz="2000" dirty="0" smtClean="0"/>
            </a:br>
            <a:r>
              <a:rPr lang="cs-CZ" altLang="cs-CZ" sz="2000" dirty="0" smtClean="0"/>
              <a:t>Bc. Adam Hykl</a:t>
            </a:r>
            <a:br>
              <a:rPr lang="cs-CZ" altLang="cs-CZ" sz="2000" dirty="0" smtClean="0"/>
            </a:br>
            <a:endParaRPr lang="cs-CZ" alt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795334"/>
            <a:ext cx="8086635" cy="439739"/>
          </a:xfrm>
        </p:spPr>
        <p:txBody>
          <a:bodyPr/>
          <a:lstStyle/>
          <a:p>
            <a:r>
              <a:rPr lang="cs-CZ" dirty="0" smtClean="0"/>
              <a:t>Počty mobilit</a:t>
            </a:r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733" y="1235072"/>
            <a:ext cx="8746592" cy="4803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5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Průběh hodnocení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600" dirty="0" smtClean="0"/>
              <a:t>Přihlášení do ISOIS</a:t>
            </a:r>
          </a:p>
          <a:p>
            <a:r>
              <a:rPr lang="cs-CZ" altLang="cs-CZ" sz="1600" dirty="0" smtClean="0"/>
              <a:t>Sekce „</a:t>
            </a:r>
            <a:r>
              <a:rPr lang="cs-CZ" altLang="cs-CZ" sz="1600" b="1" dirty="0" smtClean="0"/>
              <a:t>Erasmus+ (</a:t>
            </a:r>
            <a:r>
              <a:rPr lang="cs-CZ" altLang="cs-CZ" sz="1600" b="1" dirty="0" err="1" smtClean="0"/>
              <a:t>outside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Europe</a:t>
            </a:r>
            <a:r>
              <a:rPr lang="cs-CZ" altLang="cs-CZ" sz="1600" b="1" dirty="0" smtClean="0"/>
              <a:t>)</a:t>
            </a:r>
            <a:r>
              <a:rPr lang="cs-CZ" altLang="cs-CZ" sz="1600" dirty="0" smtClean="0"/>
              <a:t>“</a:t>
            </a:r>
          </a:p>
          <a:p>
            <a:pPr lvl="1"/>
            <a:r>
              <a:rPr lang="cs-CZ" altLang="cs-CZ" sz="1600" b="1" dirty="0" err="1" smtClean="0"/>
              <a:t>Ac.year</a:t>
            </a:r>
            <a:r>
              <a:rPr lang="cs-CZ" altLang="cs-CZ" sz="1600" dirty="0" smtClean="0"/>
              <a:t> = dle aktuálního akademického roku</a:t>
            </a:r>
          </a:p>
          <a:p>
            <a:pPr lvl="1"/>
            <a:r>
              <a:rPr lang="cs-CZ" altLang="cs-CZ" sz="1600" b="1" dirty="0" smtClean="0"/>
              <a:t>MU </a:t>
            </a:r>
            <a:r>
              <a:rPr lang="cs-CZ" altLang="cs-CZ" sz="1600" b="1" dirty="0" err="1" smtClean="0"/>
              <a:t>assess</a:t>
            </a:r>
            <a:r>
              <a:rPr lang="cs-CZ" altLang="cs-CZ" sz="1600" b="1" dirty="0"/>
              <a:t> </a:t>
            </a:r>
            <a:r>
              <a:rPr lang="cs-CZ" altLang="cs-CZ" sz="1600" dirty="0" smtClean="0"/>
              <a:t>= „</a:t>
            </a:r>
            <a:r>
              <a:rPr lang="cs-CZ" altLang="cs-CZ" sz="1600" dirty="0" err="1" smtClean="0"/>
              <a:t>assessment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pending</a:t>
            </a:r>
            <a:r>
              <a:rPr lang="cs-CZ" altLang="cs-CZ" sz="1600" dirty="0" smtClean="0"/>
              <a:t>“</a:t>
            </a:r>
          </a:p>
          <a:p>
            <a:pPr lvl="1"/>
            <a:r>
              <a:rPr lang="cs-CZ" altLang="cs-CZ" sz="1600" dirty="0" smtClean="0">
                <a:sym typeface="Wingdings" panose="05000000000000000000" pitchFamily="2" charset="2"/>
              </a:rPr>
              <a:t> </a:t>
            </a:r>
            <a:r>
              <a:rPr lang="cs-CZ" altLang="cs-CZ" sz="1600" b="1" dirty="0" smtClean="0">
                <a:sym typeface="Wingdings" panose="05000000000000000000" pitchFamily="2" charset="2"/>
              </a:rPr>
              <a:t>Show </a:t>
            </a:r>
            <a:r>
              <a:rPr lang="cs-CZ" altLang="cs-CZ" sz="1600" b="1" dirty="0" err="1" smtClean="0">
                <a:sym typeface="Wingdings" panose="05000000000000000000" pitchFamily="2" charset="2"/>
              </a:rPr>
              <a:t>matching</a:t>
            </a:r>
            <a:endParaRPr lang="cs-CZ" altLang="cs-CZ" sz="1600" b="1" dirty="0"/>
          </a:p>
          <a:p>
            <a:r>
              <a:rPr lang="cs-CZ" altLang="cs-CZ" sz="1600" dirty="0" smtClean="0"/>
              <a:t>Karta „</a:t>
            </a:r>
            <a:r>
              <a:rPr lang="cs-CZ" altLang="cs-CZ" sz="1600" b="1" dirty="0" err="1" smtClean="0"/>
              <a:t>Assessment</a:t>
            </a:r>
            <a:r>
              <a:rPr lang="cs-CZ" altLang="cs-CZ" sz="1600" dirty="0" smtClean="0"/>
              <a:t>“ </a:t>
            </a:r>
            <a:r>
              <a:rPr lang="cs-CZ" altLang="cs-CZ" sz="1600" dirty="0" smtClean="0">
                <a:sym typeface="Wingdings" panose="05000000000000000000" pitchFamily="2" charset="2"/>
              </a:rPr>
              <a:t> „</a:t>
            </a:r>
            <a:r>
              <a:rPr lang="cs-CZ" altLang="cs-CZ" sz="1600" b="1" dirty="0" err="1" smtClean="0">
                <a:sym typeface="Wingdings" panose="05000000000000000000" pitchFamily="2" charset="2"/>
              </a:rPr>
              <a:t>Assesment</a:t>
            </a:r>
            <a:r>
              <a:rPr lang="cs-CZ" altLang="cs-CZ" sz="1600" b="1" dirty="0" smtClean="0">
                <a:sym typeface="Wingdings" panose="05000000000000000000" pitchFamily="2" charset="2"/>
              </a:rPr>
              <a:t> by MU </a:t>
            </a:r>
            <a:r>
              <a:rPr lang="cs-CZ" altLang="cs-CZ" sz="1600" b="1" dirty="0" err="1" smtClean="0">
                <a:sym typeface="Wingdings" panose="05000000000000000000" pitchFamily="2" charset="2"/>
              </a:rPr>
              <a:t>faculty</a:t>
            </a:r>
            <a:r>
              <a:rPr lang="cs-CZ" altLang="cs-CZ" sz="1600" dirty="0" smtClean="0">
                <a:sym typeface="Wingdings" panose="05000000000000000000" pitchFamily="2" charset="2"/>
              </a:rPr>
              <a:t>“ vyplnit</a:t>
            </a:r>
            <a:endParaRPr lang="cs-CZ" altLang="cs-CZ" sz="1600" dirty="0"/>
          </a:p>
          <a:p>
            <a:r>
              <a:rPr lang="cs-CZ" altLang="cs-CZ" sz="1600" dirty="0" smtClean="0"/>
              <a:t>Uložení hodnocení</a:t>
            </a:r>
          </a:p>
          <a:p>
            <a:pPr lvl="1"/>
            <a:r>
              <a:rPr lang="cs-CZ" altLang="cs-CZ" sz="2000" dirty="0" smtClean="0">
                <a:solidFill>
                  <a:srgbClr val="FF0000"/>
                </a:solidFill>
              </a:rPr>
              <a:t>!</a:t>
            </a:r>
            <a:r>
              <a:rPr lang="cs-CZ" altLang="cs-CZ" sz="1600" dirty="0" smtClean="0"/>
              <a:t> Hodnocení lze zadat pouze jednou, editace není možná</a:t>
            </a:r>
          </a:p>
          <a:p>
            <a:endParaRPr lang="cs-CZ" altLang="cs-CZ" sz="1600" dirty="0" smtClean="0"/>
          </a:p>
          <a:p>
            <a:r>
              <a:rPr lang="cs-CZ" altLang="cs-CZ" sz="1600" dirty="0" smtClean="0"/>
              <a:t>Možnost přeposlání přihlášky jinému hodnotiteli</a:t>
            </a:r>
          </a:p>
          <a:p>
            <a:pPr lvl="1"/>
            <a:r>
              <a:rPr lang="cs-CZ" altLang="cs-CZ" sz="1600" dirty="0" smtClean="0"/>
              <a:t>Přeposlání linku (k nalezení v „</a:t>
            </a:r>
            <a:r>
              <a:rPr lang="cs-CZ" altLang="cs-CZ" sz="1600" b="1" dirty="0" smtClean="0"/>
              <a:t>Log</a:t>
            </a:r>
            <a:r>
              <a:rPr lang="cs-CZ" altLang="cs-CZ" sz="1600" dirty="0" smtClean="0"/>
              <a:t>“ </a:t>
            </a:r>
            <a:r>
              <a:rPr lang="cs-CZ" altLang="cs-CZ" sz="1600" dirty="0" smtClean="0">
                <a:sym typeface="Wingdings" panose="05000000000000000000" pitchFamily="2" charset="2"/>
              </a:rPr>
              <a:t> </a:t>
            </a:r>
            <a:r>
              <a:rPr lang="cs-CZ" altLang="cs-CZ" sz="1600" b="1" dirty="0" smtClean="0">
                <a:sym typeface="Wingdings" panose="05000000000000000000" pitchFamily="2" charset="2"/>
              </a:rPr>
              <a:t>„User </a:t>
            </a:r>
            <a:r>
              <a:rPr lang="cs-CZ" altLang="cs-CZ" sz="1600" b="1" dirty="0" err="1" smtClean="0">
                <a:sym typeface="Wingdings" panose="05000000000000000000" pitchFamily="2" charset="2"/>
              </a:rPr>
              <a:t>information</a:t>
            </a:r>
            <a:r>
              <a:rPr lang="cs-CZ" altLang="cs-CZ" sz="1600" dirty="0" smtClean="0">
                <a:sym typeface="Wingdings" panose="05000000000000000000" pitchFamily="2" charset="2"/>
              </a:rPr>
              <a:t>“)</a:t>
            </a:r>
          </a:p>
          <a:p>
            <a:pPr lvl="1"/>
            <a:r>
              <a:rPr lang="cs-CZ" altLang="cs-CZ" sz="1600" dirty="0" smtClean="0">
                <a:sym typeface="Wingdings" panose="05000000000000000000" pitchFamily="2" charset="2"/>
              </a:rPr>
              <a:t>Lze prohlížet kompletní přihlášku</a:t>
            </a:r>
            <a:endParaRPr lang="cs-CZ" altLang="cs-CZ" sz="1600" dirty="0" smtClean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5684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4F1E0D-48A8-445D-BC38-B468E187C867}" type="slidenum">
              <a:rPr lang="cs-CZ" altLang="cs-CZ"/>
              <a:pPr/>
              <a:t>12</a:t>
            </a:fld>
            <a:endParaRPr lang="cs-CZ" alt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66" y="355268"/>
            <a:ext cx="7436829" cy="6375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Kontaktní osoby na CZS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1800" dirty="0"/>
              <a:t>	</a:t>
            </a:r>
            <a:r>
              <a:rPr lang="cs-CZ" altLang="cs-CZ" sz="1800" dirty="0" smtClean="0"/>
              <a:t>			</a:t>
            </a:r>
            <a:r>
              <a:rPr lang="cs-CZ" altLang="cs-CZ" sz="1800" dirty="0" smtClean="0">
                <a:hlinkClick r:id="rId2"/>
              </a:rPr>
              <a:t>em2@czs.muni.cz</a:t>
            </a:r>
            <a:endParaRPr lang="cs-CZ" altLang="cs-CZ" sz="1800" dirty="0" smtClean="0"/>
          </a:p>
          <a:p>
            <a:endParaRPr lang="cs-CZ" altLang="cs-CZ" sz="1800" dirty="0"/>
          </a:p>
          <a:p>
            <a:r>
              <a:rPr lang="cs-CZ" altLang="cs-CZ" sz="1800" dirty="0" smtClean="0"/>
              <a:t>Mgr. Zuzana Zmeškalová	</a:t>
            </a:r>
            <a:r>
              <a:rPr lang="cs-CZ" altLang="cs-CZ" sz="1800" dirty="0" smtClean="0">
                <a:hlinkClick r:id="rId3"/>
              </a:rPr>
              <a:t>zmeskalova@czs.muni.cz</a:t>
            </a:r>
            <a:r>
              <a:rPr lang="cs-CZ" altLang="cs-CZ" sz="1800" dirty="0" smtClean="0"/>
              <a:t> </a:t>
            </a:r>
          </a:p>
          <a:p>
            <a:r>
              <a:rPr lang="cs-CZ" altLang="cs-CZ" sz="1800" dirty="0" smtClean="0"/>
              <a:t>Bc. Adam Hykl		</a:t>
            </a:r>
            <a:r>
              <a:rPr lang="cs-CZ" altLang="cs-CZ" sz="1800" dirty="0" smtClean="0">
                <a:hlinkClick r:id="rId4"/>
              </a:rPr>
              <a:t>hykl@czs.muni.cz</a:t>
            </a:r>
            <a:r>
              <a:rPr lang="cs-CZ" altLang="cs-CZ" sz="1800" dirty="0" smtClean="0"/>
              <a:t> </a:t>
            </a:r>
          </a:p>
          <a:p>
            <a:r>
              <a:rPr lang="cs-CZ" altLang="cs-CZ" sz="1800" dirty="0"/>
              <a:t>Mgr. Martin Glogar		</a:t>
            </a:r>
            <a:r>
              <a:rPr lang="cs-CZ" altLang="cs-CZ" sz="1800" dirty="0">
                <a:hlinkClick r:id="rId5"/>
              </a:rPr>
              <a:t>glogar@czs.muni.cz</a:t>
            </a:r>
            <a:endParaRPr lang="cs-CZ" altLang="cs-CZ" sz="1800" dirty="0" smtClean="0"/>
          </a:p>
          <a:p>
            <a:endParaRPr lang="cs-CZ" altLang="cs-CZ" sz="1800" dirty="0"/>
          </a:p>
          <a:p>
            <a:r>
              <a:rPr lang="cs-CZ" altLang="cs-CZ" sz="1800" dirty="0" smtClean="0"/>
              <a:t>Ing. Violeta Osouchová		</a:t>
            </a:r>
            <a:r>
              <a:rPr lang="cs-CZ" altLang="cs-CZ" sz="1800" dirty="0" smtClean="0">
                <a:hlinkClick r:id="rId6"/>
              </a:rPr>
              <a:t>osouchova@czs.muni.cz</a:t>
            </a:r>
            <a:r>
              <a:rPr lang="cs-CZ" altLang="cs-CZ" sz="1800" dirty="0" smtClean="0"/>
              <a:t>   </a:t>
            </a:r>
          </a:p>
          <a:p>
            <a:r>
              <a:rPr lang="cs-CZ" altLang="cs-CZ" sz="1800" dirty="0" smtClean="0"/>
              <a:t>Mgr. Bohdan Fridrich		</a:t>
            </a:r>
            <a:r>
              <a:rPr lang="cs-CZ" altLang="cs-CZ" sz="1800" dirty="0" smtClean="0">
                <a:hlinkClick r:id="rId7"/>
              </a:rPr>
              <a:t>fridrich@czs.muni.cz</a:t>
            </a:r>
            <a:r>
              <a:rPr lang="cs-CZ" altLang="cs-CZ" sz="1800" dirty="0" smtClean="0"/>
              <a:t> </a:t>
            </a:r>
          </a:p>
          <a:p>
            <a:pPr lvl="1"/>
            <a:endParaRPr lang="cs-CZ" altLang="cs-CZ" sz="3200" dirty="0"/>
          </a:p>
        </p:txBody>
      </p:sp>
      <p:pic>
        <p:nvPicPr>
          <p:cNvPr id="1026" name="Picture 2" descr="http://czs.muni.cz/images/people/middle/violeta-osouchova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1926" y="4987346"/>
            <a:ext cx="996332" cy="1494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czs.muni.cz/images/people/middle/bohdan-fridrich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9729" y="4990468"/>
            <a:ext cx="989141" cy="148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czs.muni.cz/images/people/middle/adam-hykl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441" y="5010083"/>
            <a:ext cx="982479" cy="147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czs.muni.cz/images/people/middle/zuzana-zmeskalova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11" y="5010083"/>
            <a:ext cx="993305" cy="1489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czs.muni.cz/images/people/middle/martin-glogar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35" y="4999297"/>
            <a:ext cx="989670" cy="148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09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14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sz="4400" u="sng" dirty="0" smtClean="0"/>
              <a:t>Prostor pro dotazy…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97723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Představení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Mobility do tzv. partnerských zemí mimo EU</a:t>
            </a:r>
          </a:p>
          <a:p>
            <a:r>
              <a:rPr lang="cs-CZ" altLang="cs-CZ" dirty="0" smtClean="0"/>
              <a:t>Změna každý rok</a:t>
            </a:r>
          </a:p>
          <a:p>
            <a:pPr lvl="1"/>
            <a:r>
              <a:rPr lang="cs-CZ" altLang="cs-CZ" sz="2000" dirty="0" smtClean="0"/>
              <a:t>Projektové žádosti podávány 1x ročně</a:t>
            </a:r>
          </a:p>
          <a:p>
            <a:pPr lvl="1"/>
            <a:r>
              <a:rPr lang="cs-CZ" altLang="cs-CZ" sz="2000" dirty="0" smtClean="0"/>
              <a:t>Kvóta, počet mobilit na základě kvality žádosti</a:t>
            </a:r>
          </a:p>
          <a:p>
            <a:pPr lvl="1"/>
            <a:r>
              <a:rPr lang="cs-CZ" altLang="cs-CZ" sz="2000" dirty="0" smtClean="0"/>
              <a:t>Místa vyčerpána dle zájmu a možností</a:t>
            </a:r>
          </a:p>
          <a:p>
            <a:r>
              <a:rPr lang="cs-CZ" altLang="cs-CZ" dirty="0" smtClean="0"/>
              <a:t>Forma výběrového řízení nastavováno CZS</a:t>
            </a:r>
          </a:p>
          <a:p>
            <a:pPr lvl="1"/>
            <a:r>
              <a:rPr lang="cs-CZ" altLang="cs-CZ" sz="2000" dirty="0" smtClean="0"/>
              <a:t>2x ročně (podzim, jaro) prostřednictvím ISOIS</a:t>
            </a:r>
          </a:p>
          <a:p>
            <a:pPr lvl="1"/>
            <a:r>
              <a:rPr lang="cs-CZ" altLang="cs-CZ" sz="2000" dirty="0" smtClean="0"/>
              <a:t>Podmínky také hostitelská univerzita</a:t>
            </a:r>
          </a:p>
          <a:p>
            <a:r>
              <a:rPr lang="cs-CZ" altLang="cs-CZ" sz="2000" dirty="0" smtClean="0"/>
              <a:t>Školné se neplatí, musí být uznáno jako součást studia na MU</a:t>
            </a:r>
          </a:p>
          <a:p>
            <a:r>
              <a:rPr lang="cs-CZ" altLang="cs-CZ" sz="2000" dirty="0" smtClean="0"/>
              <a:t>Od 2015 do 31. 5. 2017</a:t>
            </a:r>
          </a:p>
          <a:p>
            <a:pPr marL="0" indent="0">
              <a:buNone/>
            </a:pPr>
            <a:endParaRPr lang="cs-CZ" altLang="cs-CZ" sz="2000" dirty="0" smtClean="0"/>
          </a:p>
          <a:p>
            <a:pPr lvl="1"/>
            <a:endParaRPr lang="cs-CZ" altLang="cs-CZ" dirty="0" smtClean="0"/>
          </a:p>
          <a:p>
            <a:pPr lvl="1"/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Rozdíly oproti jiným programům (Erasmus </a:t>
            </a:r>
            <a:r>
              <a:rPr lang="cs-CZ" altLang="cs-CZ" dirty="0" err="1" smtClean="0"/>
              <a:t>Mundus</a:t>
            </a:r>
            <a:r>
              <a:rPr lang="cs-CZ" altLang="cs-CZ" dirty="0"/>
              <a:t>)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Nižší finanční podpora</a:t>
            </a:r>
          </a:p>
          <a:p>
            <a:r>
              <a:rPr lang="cs-CZ" altLang="cs-CZ" dirty="0" smtClean="0"/>
              <a:t>Spolupráce v rámci bilaterálních smluv </a:t>
            </a:r>
            <a:r>
              <a:rPr lang="cs-CZ" altLang="cs-CZ" b="1" dirty="0" smtClean="0"/>
              <a:t>X</a:t>
            </a:r>
            <a:r>
              <a:rPr lang="cs-CZ" altLang="cs-CZ" dirty="0" smtClean="0"/>
              <a:t> konsorcia</a:t>
            </a:r>
          </a:p>
          <a:p>
            <a:pPr lvl="1"/>
            <a:r>
              <a:rPr lang="cs-CZ" altLang="cs-CZ" sz="2000" dirty="0" smtClean="0"/>
              <a:t>Koordinace tedy především na MU</a:t>
            </a:r>
          </a:p>
          <a:p>
            <a:r>
              <a:rPr lang="cs-CZ" altLang="cs-CZ" dirty="0" smtClean="0"/>
              <a:t>Projekty kratší, nabídka destinací a úrovní studia dynamičtější</a:t>
            </a:r>
          </a:p>
          <a:p>
            <a:r>
              <a:rPr lang="cs-CZ" altLang="cs-CZ" dirty="0" smtClean="0"/>
              <a:t>Nejsou zde praktické stáže</a:t>
            </a:r>
          </a:p>
          <a:p>
            <a:r>
              <a:rPr lang="cs-CZ" altLang="cs-CZ" dirty="0" smtClean="0"/>
              <a:t>Vízová povinnost</a:t>
            </a:r>
          </a:p>
          <a:p>
            <a:endParaRPr lang="cs-CZ" altLang="cs-CZ" dirty="0" smtClean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70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Výsledky první výzvy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 ČR</a:t>
            </a:r>
          </a:p>
          <a:p>
            <a:pPr lvl="1"/>
            <a:r>
              <a:rPr lang="cs-CZ" altLang="cs-CZ" sz="2000" dirty="0" smtClean="0"/>
              <a:t>€ 3,1 mil 		</a:t>
            </a:r>
            <a:r>
              <a:rPr lang="cs-CZ" altLang="cs-CZ" sz="1800" dirty="0" smtClean="0"/>
              <a:t>(€ 903 810 pro MUNI)</a:t>
            </a:r>
          </a:p>
          <a:p>
            <a:pPr lvl="1"/>
            <a:r>
              <a:rPr lang="cs-CZ" altLang="cs-CZ" sz="1800" dirty="0" smtClean="0"/>
              <a:t>501 mobilit	(227 pro MU)	</a:t>
            </a:r>
          </a:p>
          <a:p>
            <a:r>
              <a:rPr lang="cs-CZ" altLang="cs-CZ" dirty="0" smtClean="0"/>
              <a:t>MUNI nejúspěšnějším žadatelem v ČR</a:t>
            </a:r>
          </a:p>
          <a:p>
            <a:endParaRPr lang="cs-CZ" dirty="0" smtClean="0"/>
          </a:p>
          <a:p>
            <a:r>
              <a:rPr lang="en-US" dirty="0" smtClean="0"/>
              <a:t>Pro </a:t>
            </a:r>
            <a:r>
              <a:rPr lang="en-US" dirty="0" err="1"/>
              <a:t>srovnání</a:t>
            </a:r>
            <a:r>
              <a:rPr lang="en-US" dirty="0"/>
              <a:t>:</a:t>
            </a:r>
          </a:p>
          <a:p>
            <a:pPr lvl="1"/>
            <a:r>
              <a:rPr lang="en-US" sz="2000" dirty="0" smtClean="0"/>
              <a:t>ÚPOL</a:t>
            </a:r>
            <a:r>
              <a:rPr lang="cs-CZ" sz="2000" dirty="0" smtClean="0"/>
              <a:t> 	</a:t>
            </a:r>
            <a:r>
              <a:rPr lang="en-US" sz="2000" dirty="0" smtClean="0"/>
              <a:t>€</a:t>
            </a:r>
            <a:r>
              <a:rPr lang="cs-CZ" sz="2000" dirty="0" smtClean="0"/>
              <a:t> </a:t>
            </a:r>
            <a:r>
              <a:rPr lang="en-US" sz="2000" dirty="0" smtClean="0"/>
              <a:t>359 </a:t>
            </a:r>
            <a:r>
              <a:rPr lang="en-US" sz="2000" dirty="0"/>
              <a:t>tis.</a:t>
            </a:r>
          </a:p>
          <a:p>
            <a:pPr lvl="1"/>
            <a:r>
              <a:rPr lang="en-US" sz="2000" dirty="0" smtClean="0"/>
              <a:t>VŠTE</a:t>
            </a:r>
            <a:r>
              <a:rPr lang="cs-CZ" sz="2000" dirty="0" smtClean="0"/>
              <a:t> 	</a:t>
            </a:r>
            <a:r>
              <a:rPr lang="en-US" sz="2000" dirty="0" smtClean="0"/>
              <a:t>€</a:t>
            </a:r>
            <a:r>
              <a:rPr lang="cs-CZ" sz="2000" dirty="0" smtClean="0"/>
              <a:t> </a:t>
            </a:r>
            <a:r>
              <a:rPr lang="en-US" sz="2000" dirty="0" smtClean="0"/>
              <a:t>270 </a:t>
            </a:r>
            <a:r>
              <a:rPr lang="en-US" sz="2000" dirty="0"/>
              <a:t>tis.</a:t>
            </a:r>
          </a:p>
          <a:p>
            <a:pPr lvl="1"/>
            <a:r>
              <a:rPr lang="en-US" sz="2000" dirty="0" smtClean="0"/>
              <a:t>UTB</a:t>
            </a:r>
            <a:r>
              <a:rPr lang="cs-CZ" sz="2000" dirty="0" smtClean="0"/>
              <a:t> 	</a:t>
            </a:r>
            <a:r>
              <a:rPr lang="en-US" sz="2000" dirty="0" smtClean="0"/>
              <a:t>€</a:t>
            </a:r>
            <a:r>
              <a:rPr lang="cs-CZ" sz="2000" dirty="0" smtClean="0"/>
              <a:t> </a:t>
            </a:r>
            <a:r>
              <a:rPr lang="en-US" sz="2000" dirty="0" smtClean="0"/>
              <a:t>204 </a:t>
            </a:r>
            <a:r>
              <a:rPr lang="en-US" sz="2000" dirty="0"/>
              <a:t>tis.</a:t>
            </a:r>
          </a:p>
          <a:p>
            <a:endParaRPr lang="cs-CZ" altLang="cs-CZ" sz="2800" dirty="0" smtClean="0"/>
          </a:p>
          <a:p>
            <a:pPr lvl="1"/>
            <a:endParaRPr lang="cs-CZ" alt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68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Realizace - PŘIJÍŽDĚJÍCÍ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Studenti 		3 – 12 měsíců	€ 800 / měsíc</a:t>
            </a:r>
          </a:p>
          <a:p>
            <a:r>
              <a:rPr lang="cs-CZ" altLang="cs-CZ" dirty="0" smtClean="0"/>
              <a:t>Zaměstnanci 	5 dní + 2 cesta	€ 140 / den</a:t>
            </a:r>
          </a:p>
          <a:p>
            <a:r>
              <a:rPr lang="cs-CZ" altLang="cs-CZ" sz="2000" dirty="0" smtClean="0"/>
              <a:t>+ Příspěvek na dopravu		(€ 180-1100 dle vzdálenosti)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Počet: 187 </a:t>
            </a:r>
            <a:r>
              <a:rPr lang="cs-CZ" altLang="cs-CZ" sz="1600" dirty="0" smtClean="0"/>
              <a:t>(BA 51, MA 41, PhD 22, </a:t>
            </a:r>
            <a:r>
              <a:rPr lang="cs-CZ" altLang="cs-CZ" sz="1600" dirty="0" err="1" smtClean="0"/>
              <a:t>staff</a:t>
            </a:r>
            <a:r>
              <a:rPr lang="cs-CZ" altLang="cs-CZ" sz="1600" dirty="0" smtClean="0"/>
              <a:t> 73)</a:t>
            </a:r>
          </a:p>
          <a:p>
            <a:endParaRPr lang="cs-CZ" altLang="cs-CZ" dirty="0" smtClean="0"/>
          </a:p>
          <a:p>
            <a:endParaRPr lang="cs-CZ" altLang="cs-CZ" dirty="0"/>
          </a:p>
          <a:p>
            <a:r>
              <a:rPr lang="cs-CZ" altLang="cs-CZ" dirty="0" smtClean="0"/>
              <a:t>Povinnosti:</a:t>
            </a:r>
          </a:p>
          <a:p>
            <a:pPr lvl="1"/>
            <a:r>
              <a:rPr lang="cs-CZ" altLang="cs-CZ" sz="2000" dirty="0" smtClean="0"/>
              <a:t>Hodnocení přihlášek (hostující univerzita)</a:t>
            </a:r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437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9589" y="876299"/>
            <a:ext cx="8086635" cy="428625"/>
          </a:xfrm>
        </p:spPr>
        <p:txBody>
          <a:bodyPr/>
          <a:lstStyle/>
          <a:p>
            <a:r>
              <a:rPr lang="cs-CZ" altLang="cs-CZ" dirty="0" smtClean="0"/>
              <a:t>Počty mobilit</a:t>
            </a:r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406524"/>
            <a:ext cx="8866890" cy="529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3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2694" y="771525"/>
            <a:ext cx="8086635" cy="430214"/>
          </a:xfrm>
        </p:spPr>
        <p:txBody>
          <a:bodyPr/>
          <a:lstStyle/>
          <a:p>
            <a:r>
              <a:rPr lang="cs-CZ" dirty="0" smtClean="0"/>
              <a:t>Počty mobilit</a:t>
            </a: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0" y="1152525"/>
            <a:ext cx="8649001" cy="555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0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Realizace - VYJÍŽDĚJÍCÍ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Studenti 		3 – 12 měsíců	€ 650 / měsíc</a:t>
            </a:r>
          </a:p>
          <a:p>
            <a:r>
              <a:rPr lang="cs-CZ" altLang="cs-CZ" dirty="0" smtClean="0"/>
              <a:t>Zaměstnanci 	5 dní + 2 cesta	€ 160 / den</a:t>
            </a:r>
          </a:p>
          <a:p>
            <a:r>
              <a:rPr lang="cs-CZ" altLang="cs-CZ" sz="2000" dirty="0" smtClean="0"/>
              <a:t>+ Příspěvek </a:t>
            </a:r>
            <a:r>
              <a:rPr lang="cs-CZ" altLang="cs-CZ" sz="2000" dirty="0"/>
              <a:t>na dopravu		(€ 180-1100 dle vzdálenosti)</a:t>
            </a:r>
          </a:p>
          <a:p>
            <a:endParaRPr lang="cs-CZ" altLang="cs-CZ" dirty="0" smtClean="0"/>
          </a:p>
          <a:p>
            <a:r>
              <a:rPr lang="cs-CZ" altLang="cs-CZ" dirty="0" smtClean="0"/>
              <a:t>Počet: 50 </a:t>
            </a:r>
            <a:r>
              <a:rPr lang="cs-CZ" altLang="cs-CZ" sz="1600" dirty="0" smtClean="0"/>
              <a:t>(BA 8, MA 11, PhD 7, </a:t>
            </a:r>
            <a:r>
              <a:rPr lang="cs-CZ" altLang="cs-CZ" sz="1600" dirty="0" err="1" smtClean="0"/>
              <a:t>staff</a:t>
            </a:r>
            <a:r>
              <a:rPr lang="cs-CZ" altLang="cs-CZ" sz="1600" dirty="0" smtClean="0"/>
              <a:t> 24)</a:t>
            </a:r>
          </a:p>
          <a:p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Povinnosti</a:t>
            </a:r>
            <a:r>
              <a:rPr lang="cs-CZ" altLang="cs-CZ" dirty="0"/>
              <a:t>:</a:t>
            </a:r>
          </a:p>
          <a:p>
            <a:pPr lvl="1"/>
            <a:r>
              <a:rPr lang="cs-CZ" altLang="cs-CZ" sz="2000" dirty="0"/>
              <a:t>Hodnocení </a:t>
            </a:r>
            <a:r>
              <a:rPr lang="cs-CZ" altLang="cs-CZ" sz="2000" dirty="0" smtClean="0"/>
              <a:t>přihlášek (domácí univerzita)</a:t>
            </a:r>
            <a:endParaRPr lang="cs-CZ" altLang="cs-CZ" sz="2000" dirty="0"/>
          </a:p>
          <a:p>
            <a:pPr lvl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7313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9" y="763589"/>
            <a:ext cx="8086635" cy="436561"/>
          </a:xfrm>
        </p:spPr>
        <p:txBody>
          <a:bodyPr/>
          <a:lstStyle/>
          <a:p>
            <a:r>
              <a:rPr lang="cs-CZ" altLang="cs-CZ" dirty="0" smtClean="0"/>
              <a:t>Počty mobilit</a:t>
            </a:r>
            <a:endParaRPr lang="cs-CZ" alt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09700"/>
            <a:ext cx="8807683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3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617</TotalTime>
  <Words>260</Words>
  <Application>Microsoft Office PowerPoint</Application>
  <PresentationFormat>Předvádění na obrazovce (4:3)</PresentationFormat>
  <Paragraphs>100</Paragraphs>
  <Slides>14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Erasmus+ kreditové mobility mimo EU  Mgr. Zuzana Zmeškalová Bc. Adam Hykl </vt:lpstr>
      <vt:lpstr>Představení</vt:lpstr>
      <vt:lpstr>Rozdíly oproti jiným programům (Erasmus Mundus)</vt:lpstr>
      <vt:lpstr>Výsledky první výzvy</vt:lpstr>
      <vt:lpstr>Realizace - PŘIJÍŽDĚJÍCÍ</vt:lpstr>
      <vt:lpstr>Počty mobilit</vt:lpstr>
      <vt:lpstr>Počty mobilit</vt:lpstr>
      <vt:lpstr>Realizace - VYJÍŽDĚJÍCÍ</vt:lpstr>
      <vt:lpstr>Počty mobilit</vt:lpstr>
      <vt:lpstr>Počty mobilit</vt:lpstr>
      <vt:lpstr>Průběh hodnocení</vt:lpstr>
      <vt:lpstr>Prezentace aplikace PowerPoint</vt:lpstr>
      <vt:lpstr>Kontaktní osoby na CZS</vt:lpstr>
      <vt:lpstr>Prostor pro dotazy…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Broersma</dc:creator>
  <cp:lastModifiedBy>Zuzana Zmeškalová</cp:lastModifiedBy>
  <cp:revision>39</cp:revision>
  <cp:lastPrinted>1601-01-01T00:00:00Z</cp:lastPrinted>
  <dcterms:created xsi:type="dcterms:W3CDTF">2015-11-23T07:04:47Z</dcterms:created>
  <dcterms:modified xsi:type="dcterms:W3CDTF">2016-01-19T12:03:09Z</dcterms:modified>
</cp:coreProperties>
</file>