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439" r:id="rId3"/>
    <p:sldId id="458" r:id="rId4"/>
    <p:sldId id="459" r:id="rId5"/>
    <p:sldId id="461" r:id="rId6"/>
    <p:sldId id="464" r:id="rId7"/>
    <p:sldId id="465" r:id="rId8"/>
    <p:sldId id="467" r:id="rId9"/>
    <p:sldId id="466" r:id="rId10"/>
    <p:sldId id="468" r:id="rId11"/>
    <p:sldId id="469" r:id="rId12"/>
    <p:sldId id="481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3" r:id="rId25"/>
    <p:sldId id="395" r:id="rId26"/>
    <p:sldId id="462" r:id="rId27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71834" autoAdjust="0"/>
  </p:normalViewPr>
  <p:slideViewPr>
    <p:cSldViewPr>
      <p:cViewPr>
        <p:scale>
          <a:sx n="90" d="100"/>
          <a:sy n="90" d="100"/>
        </p:scale>
        <p:origin x="-151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488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r">
              <a:defRPr sz="1200"/>
            </a:lvl1pPr>
          </a:lstStyle>
          <a:p>
            <a:fld id="{FDE3C571-681B-4EA1-805B-12BF79F07205}" type="datetimeFigureOut">
              <a:rPr lang="cs-CZ" smtClean="0"/>
              <a:t>15. 10. 2014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463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r">
              <a:defRPr sz="1200"/>
            </a:lvl1pPr>
          </a:lstStyle>
          <a:p>
            <a:fld id="{A4E26265-3BB4-4C97-9A0A-F8DB0F4F0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5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E07CE5-2A22-4408-8C4C-C7BCDDA52D33}" type="datetimeFigureOut">
              <a:rPr lang="cs-CZ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2" rIns="91444" bIns="45722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1825"/>
          </a:xfrm>
          <a:prstGeom prst="rect">
            <a:avLst/>
          </a:prstGeom>
        </p:spPr>
        <p:txBody>
          <a:bodyPr vert="horz" lIns="91444" tIns="45722" rIns="91444" bIns="45722" rtlCol="0">
            <a:normAutofit/>
          </a:bodyPr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Seznam:</a:t>
            </a:r>
          </a:p>
          <a:p>
            <a:pPr lvl="4"/>
            <a:r>
              <a:rPr lang="cs-CZ" noProof="0" dirty="0" smtClean="0"/>
              <a:t>a</a:t>
            </a:r>
          </a:p>
          <a:p>
            <a:pPr lvl="4"/>
            <a:r>
              <a:rPr lang="cs-CZ" noProof="0" dirty="0" smtClean="0"/>
              <a:t>b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DFA36-F18A-40AF-A67E-E1C2295523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87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5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7313" indent="-87313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EBE9E-9AC0-4929-A07A-508EB8A1BB03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: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7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C8019-FCAF-4F4F-B2B8-68532C0C4EED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5138DF-D68B-419E-BC28-5D4254268AD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A9EB0-2816-40A2-A686-63C8BCDE420E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DC1A5-10A4-4AB7-AB95-474601F9C95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FDC2E-ED36-40C4-87F6-9D9F42322998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F1A0F-76F4-48E3-AEF1-52F41248D8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>
                <a:solidFill>
                  <a:schemeClr val="tx1"/>
                </a:solidFill>
              </a:defRPr>
            </a:lvl1pPr>
            <a:lvl2pPr marL="742950" indent="-28575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89150-3DC6-4BA7-9582-02DDF00C4B72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36C6D-7C95-4DEC-BE06-2010DA00B3F2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77883-1D1D-499C-91E7-D9565F7A305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279C9-4316-484D-A33A-C3DC610BECB7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A3036-6EEC-4855-9317-FF767AA36823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7A38-6B0B-43D8-8A84-5307000A977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28C47-8BC0-49A3-8A73-458D5E81D19C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97DC3-520D-46EB-9360-71CDBCE6788B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5CF3D-BFA5-4DE3-9714-73153ABF9BB8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162F8-8B27-4995-88FB-34991C19BEA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EBA26-5E5D-41AB-8CC3-E74DFA4A1E49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3EECC-4037-4C42-906F-D29603CB6F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661758B-70A0-4E83-8413-C5200743EE19}" type="datetime1">
              <a:rPr lang="cs-CZ" smtClean="0"/>
              <a:pPr>
                <a:defRPr/>
              </a:pPr>
              <a:t>15. 10. 2014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AC8ED04-2E5B-4C44-917F-DD00ED2827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ru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s.muni.cz/www/106381" TargetMode="External"/><Relationship Id="rId4" Type="http://schemas.openxmlformats.org/officeDocument/2006/relationships/hyperlink" Target="http://is.muni.cz/www/106381/kontakty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gmaster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us.cz/&#8206;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zazijchemii" TargetMode="External"/><Relationship Id="rId13" Type="http://schemas.openxmlformats.org/officeDocument/2006/relationships/hyperlink" Target="http://cs.wikipedia.org/wiki/Port%C3%A1l:Chemie" TargetMode="External"/><Relationship Id="rId3" Type="http://schemas.openxmlformats.org/officeDocument/2006/relationships/hyperlink" Target="http://www.studiumchemie.cz/" TargetMode="External"/><Relationship Id="rId7" Type="http://schemas.openxmlformats.org/officeDocument/2006/relationships/hyperlink" Target="http://www.zazijchemii.cz/" TargetMode="External"/><Relationship Id="rId12" Type="http://schemas.openxmlformats.org/officeDocument/2006/relationships/hyperlink" Target="http://www.aristoteles.cz/chemie/chemie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EChemBook" TargetMode="External"/><Relationship Id="rId11" Type="http://schemas.openxmlformats.org/officeDocument/2006/relationships/hyperlink" Target="http://www.mojeskola.cz/" TargetMode="External"/><Relationship Id="rId5" Type="http://schemas.openxmlformats.org/officeDocument/2006/relationships/hyperlink" Target="http://www.e-chembook.eu/cz/" TargetMode="External"/><Relationship Id="rId10" Type="http://schemas.openxmlformats.org/officeDocument/2006/relationships/hyperlink" Target="http://www.facebook.com/Webchemie" TargetMode="External"/><Relationship Id="rId4" Type="http://schemas.openxmlformats.org/officeDocument/2006/relationships/hyperlink" Target="http://www.facebook.com/studiumchemie.cz" TargetMode="External"/><Relationship Id="rId9" Type="http://schemas.openxmlformats.org/officeDocument/2006/relationships/hyperlink" Target="http://webchemie.cz/" TargetMode="External"/><Relationship Id="rId14" Type="http://schemas.openxmlformats.org/officeDocument/2006/relationships/hyperlink" Target="http://sk.wikipedia.org/wiki/Port&#225;l:Ch&#233;mia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kch.zf.jcu.cz/didaktika/didaktika.htm" TargetMode="External"/><Relationship Id="rId3" Type="http://schemas.openxmlformats.org/officeDocument/2006/relationships/hyperlink" Target="http://www.ped.muni.cz/wchem/materialy.html" TargetMode="External"/><Relationship Id="rId7" Type="http://schemas.openxmlformats.org/officeDocument/2006/relationships/hyperlink" Target="http://rena.sulcova.sweb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ion.chemi.muni.cz/e_learning/" TargetMode="External"/><Relationship Id="rId5" Type="http://schemas.openxmlformats.org/officeDocument/2006/relationships/hyperlink" Target="http://is.muni.cz/do/rect/el/estud/pedf/js10/chemie/web/index.html" TargetMode="External"/><Relationship Id="rId10" Type="http://schemas.openxmlformats.org/officeDocument/2006/relationships/hyperlink" Target="http://www.kch.tul.cz/studijni-materialy" TargetMode="External"/><Relationship Id="rId4" Type="http://schemas.openxmlformats.org/officeDocument/2006/relationships/hyperlink" Target="http://www.ped.muni.cz/wchem/zajimavosti.html" TargetMode="External"/><Relationship Id="rId9" Type="http://schemas.openxmlformats.org/officeDocument/2006/relationships/hyperlink" Target="http://eamos.pf.jcu.cz/amos/kat_chem/modules/low/kurz_obsah.php?kod_kurzu=kat_chem_366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vnostpoznani.cz/" TargetMode="External"/><Relationship Id="rId13" Type="http://schemas.openxmlformats.org/officeDocument/2006/relationships/hyperlink" Target="http://kekule.science.upjs.sk/chemia/index.htm" TargetMode="External"/><Relationship Id="rId3" Type="http://schemas.openxmlformats.org/officeDocument/2006/relationships/hyperlink" Target="http://www.prirodovedci.cz/" TargetMode="External"/><Relationship Id="rId7" Type="http://schemas.openxmlformats.org/officeDocument/2006/relationships/hyperlink" Target="http://ucitelchemie.upol.cz/" TargetMode="External"/><Relationship Id="rId12" Type="http://schemas.openxmlformats.org/officeDocument/2006/relationships/hyperlink" Target="http://www.infovek.sk/predmety/chemia/index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Generacey.cz" TargetMode="External"/><Relationship Id="rId11" Type="http://schemas.openxmlformats.org/officeDocument/2006/relationships/hyperlink" Target="http://www.popup.upol.cz/" TargetMode="External"/><Relationship Id="rId5" Type="http://schemas.openxmlformats.org/officeDocument/2006/relationships/hyperlink" Target="http://www.generacey.cz/" TargetMode="External"/><Relationship Id="rId10" Type="http://schemas.openxmlformats.org/officeDocument/2006/relationships/hyperlink" Target="http://www.facebook.com/DetskaUniverzita" TargetMode="External"/><Relationship Id="rId4" Type="http://schemas.openxmlformats.org/officeDocument/2006/relationships/hyperlink" Target="http://www.facebook.com/prirodovedci.cz" TargetMode="External"/><Relationship Id="rId9" Type="http://schemas.openxmlformats.org/officeDocument/2006/relationships/hyperlink" Target="http://www.facebook.com/strongholdofknowledg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e.gymnachod.cz/" TargetMode="External"/><Relationship Id="rId13" Type="http://schemas.openxmlformats.org/officeDocument/2006/relationships/hyperlink" Target="http://chemie.gyrec.cz/" TargetMode="External"/><Relationship Id="rId3" Type="http://schemas.openxmlformats.org/officeDocument/2006/relationships/hyperlink" Target="http://canov.jergym.cz/" TargetMode="External"/><Relationship Id="rId7" Type="http://schemas.openxmlformats.org/officeDocument/2006/relationships/hyperlink" Target="http://chemie.gfxs.cz/" TargetMode="External"/><Relationship Id="rId12" Type="http://schemas.openxmlformats.org/officeDocument/2006/relationships/hyperlink" Target="http://www.gyrec.cz/content/charakteristika-predmetu-che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www.pglbc.cz/files/chemie/men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ntaraba.wz.cz/" TargetMode="External"/><Relationship Id="rId11" Type="http://schemas.openxmlformats.org/officeDocument/2006/relationships/hyperlink" Target="http://www.gy.svitavy.cz/kabinety/kabinet-chemie/ke-stazeni/dokumenty" TargetMode="External"/><Relationship Id="rId5" Type="http://schemas.openxmlformats.org/officeDocument/2006/relationships/hyperlink" Target="http://haminger.wbs.cz/" TargetMode="External"/><Relationship Id="rId15" Type="http://schemas.openxmlformats.org/officeDocument/2006/relationships/hyperlink" Target="https://sites.google.com/a/gbn.cz/chemie/materialy-ke-stazeni" TargetMode="External"/><Relationship Id="rId10" Type="http://schemas.openxmlformats.org/officeDocument/2006/relationships/hyperlink" Target="http://www.kralupy.cz/dg/www2/stranky/chemie" TargetMode="External"/><Relationship Id="rId4" Type="http://schemas.openxmlformats.org/officeDocument/2006/relationships/hyperlink" Target="http://www.teplamilada.wz.cz/index.html" TargetMode="External"/><Relationship Id="rId9" Type="http://schemas.openxmlformats.org/officeDocument/2006/relationships/hyperlink" Target="http://www.gymkh.cz/search.php?rstext=all-phpRS-all&amp;rstema=23" TargetMode="External"/><Relationship Id="rId14" Type="http://schemas.openxmlformats.org/officeDocument/2006/relationships/hyperlink" Target="http://www.gvi.cz/index.php?o=1000279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yuka.zsjarose.cz/" TargetMode="External"/><Relationship Id="rId3" Type="http://schemas.openxmlformats.org/officeDocument/2006/relationships/hyperlink" Target="http://xantina.hyperlink.cz/" TargetMode="External"/><Relationship Id="rId7" Type="http://schemas.openxmlformats.org/officeDocument/2006/relationships/hyperlink" Target="http://www.zsrynovice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schemie.euweb.cz/" TargetMode="External"/><Relationship Id="rId11" Type="http://schemas.openxmlformats.org/officeDocument/2006/relationships/hyperlink" Target="http://chemie-trest.ic.cz/" TargetMode="External"/><Relationship Id="rId5" Type="http://schemas.openxmlformats.org/officeDocument/2006/relationships/hyperlink" Target="http://pertoldova.webzdarma.cz/" TargetMode="External"/><Relationship Id="rId10" Type="http://schemas.openxmlformats.org/officeDocument/2006/relationships/hyperlink" Target="http://www.komenskeho66.cz/materialy/chemie/obsah.html" TargetMode="External"/><Relationship Id="rId4" Type="http://schemas.openxmlformats.org/officeDocument/2006/relationships/hyperlink" Target="http://www.chemie.wz.cz/" TargetMode="External"/><Relationship Id="rId9" Type="http://schemas.openxmlformats.org/officeDocument/2006/relationships/hyperlink" Target="http://www.zsdobrichovice.cz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vky.com/" TargetMode="External"/><Relationship Id="rId13" Type="http://schemas.openxmlformats.org/officeDocument/2006/relationships/hyperlink" Target="http://home.tiscali.cz/~cz382002/" TargetMode="External"/><Relationship Id="rId18" Type="http://schemas.openxmlformats.org/officeDocument/2006/relationships/hyperlink" Target="http://periodic.sweb.cz/periodickatabulka.zip" TargetMode="External"/><Relationship Id="rId3" Type="http://schemas.openxmlformats.org/officeDocument/2006/relationships/hyperlink" Target="http://www.tabulka.cz/" TargetMode="External"/><Relationship Id="rId21" Type="http://schemas.openxmlformats.org/officeDocument/2006/relationships/hyperlink" Target="http://krejcio.wz.cz/tabulka1.htm" TargetMode="External"/><Relationship Id="rId7" Type="http://schemas.openxmlformats.org/officeDocument/2006/relationships/hyperlink" Target="http://periodicka-tabulka-prvku.yin.cz/" TargetMode="External"/><Relationship Id="rId12" Type="http://schemas.openxmlformats.org/officeDocument/2006/relationships/hyperlink" Target="http://www.chemie.wz.cz/testy/psp-table.pdf" TargetMode="External"/><Relationship Id="rId17" Type="http://schemas.openxmlformats.org/officeDocument/2006/relationships/hyperlink" Target="http://periodic.sweb.cz/tabulka.htm" TargetMode="External"/><Relationship Id="rId25" Type="http://schemas.openxmlformats.org/officeDocument/2006/relationships/hyperlink" Target="http://zdenek13.unas.cz/in/text/perioda.htm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chrome.google.com/webstore/detail/periodic-table/lbepmdjjdieakmhjfhklfddojkfnnhjf?hl=cs" TargetMode="External"/><Relationship Id="rId20" Type="http://schemas.openxmlformats.org/officeDocument/2006/relationships/hyperlink" Target="http://www.ptable.com/#Orbit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mie.gfxs.cz/index.php?pg=tabulka" TargetMode="External"/><Relationship Id="rId11" Type="http://schemas.openxmlformats.org/officeDocument/2006/relationships/hyperlink" Target="http://www.chemie.wz.cz/psp/psp.htm" TargetMode="External"/><Relationship Id="rId24" Type="http://schemas.openxmlformats.org/officeDocument/2006/relationships/hyperlink" Target="http://www.webchemie.cz/pomucky_mnemo.html" TargetMode="External"/><Relationship Id="rId5" Type="http://schemas.openxmlformats.org/officeDocument/2006/relationships/hyperlink" Target="http://www.tabulka.cz/PTable.zip" TargetMode="External"/><Relationship Id="rId15" Type="http://schemas.openxmlformats.org/officeDocument/2006/relationships/hyperlink" Target="https://play.google.com/store/apps/details?id=cz.kle.tabulka" TargetMode="External"/><Relationship Id="rId23" Type="http://schemas.openxmlformats.org/officeDocument/2006/relationships/hyperlink" Target="http://www.pglbc.cz/files/chemie/tabulka.html" TargetMode="External"/><Relationship Id="rId10" Type="http://schemas.openxmlformats.org/officeDocument/2006/relationships/hyperlink" Target="http://www.prvky.com/pdf/slepa-periodicka-tabulka.pdf" TargetMode="External"/><Relationship Id="rId19" Type="http://schemas.openxmlformats.org/officeDocument/2006/relationships/hyperlink" Target="http://www.ptable.com/" TargetMode="External"/><Relationship Id="rId4" Type="http://schemas.openxmlformats.org/officeDocument/2006/relationships/hyperlink" Target="http://www.piskac.cz/Pavel/PT/" TargetMode="External"/><Relationship Id="rId9" Type="http://schemas.openxmlformats.org/officeDocument/2006/relationships/hyperlink" Target="http://www.prvky.com/pdf/periodicka-tabulka.pdf" TargetMode="External"/><Relationship Id="rId14" Type="http://schemas.openxmlformats.org/officeDocument/2006/relationships/hyperlink" Target="http://kle.cz/tabulka/" TargetMode="External"/><Relationship Id="rId22" Type="http://schemas.openxmlformats.org/officeDocument/2006/relationships/hyperlink" Target="http://galerie2.sweb.cz/prvky.ht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iodictable.com/" TargetMode="External"/><Relationship Id="rId13" Type="http://schemas.openxmlformats.org/officeDocument/2006/relationships/hyperlink" Target="http://www.youtube.com/watch?v=GFIvXVMbII0" TargetMode="External"/><Relationship Id="rId3" Type="http://schemas.openxmlformats.org/officeDocument/2006/relationships/hyperlink" Target="http://www.webelements.com/" TargetMode="External"/><Relationship Id="rId7" Type="http://schemas.openxmlformats.org/officeDocument/2006/relationships/hyperlink" Target="http://www.chemicool.com/" TargetMode="External"/><Relationship Id="rId12" Type="http://schemas.openxmlformats.org/officeDocument/2006/relationships/hyperlink" Target="http://www.neubert.net/PSETabl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sc.org/chemsoc/visualelements/pages/pertable_fla.htm" TargetMode="External"/><Relationship Id="rId11" Type="http://schemas.openxmlformats.org/officeDocument/2006/relationships/hyperlink" Target="http://periodic.lanl.gov/24.shtml" TargetMode="External"/><Relationship Id="rId5" Type="http://schemas.openxmlformats.org/officeDocument/2006/relationships/hyperlink" Target="http://www.rsc.org/periodic-table/" TargetMode="External"/><Relationship Id="rId15" Type="http://schemas.openxmlformats.org/officeDocument/2006/relationships/hyperlink" Target="http://www.testpark.cz/testy/chemie/psp-511" TargetMode="External"/><Relationship Id="rId10" Type="http://schemas.openxmlformats.org/officeDocument/2006/relationships/hyperlink" Target="http://www.merckmillipore.cz/periodicka-tabulka-prvk%C5%AF/c_v.Gb.s1LjHEAAAEWTeYfVhTo" TargetMode="External"/><Relationship Id="rId4" Type="http://schemas.openxmlformats.org/officeDocument/2006/relationships/hyperlink" Target="http://www.periodicvideos.com/" TargetMode="External"/><Relationship Id="rId9" Type="http://schemas.openxmlformats.org/officeDocument/2006/relationships/hyperlink" Target="http://pse.merck.de/merck.php?lang=EN" TargetMode="External"/><Relationship Id="rId14" Type="http://schemas.openxmlformats.org/officeDocument/2006/relationships/hyperlink" Target="http://www.testpark.cz/testy/chemie/periodicka-soustava-prvku-psp-50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mie.didaktis.net/test_creator.php" TargetMode="External"/><Relationship Id="rId13" Type="http://schemas.openxmlformats.org/officeDocument/2006/relationships/hyperlink" Target="http://chemicke-vypocty.cz/" TargetMode="External"/><Relationship Id="rId3" Type="http://schemas.openxmlformats.org/officeDocument/2006/relationships/hyperlink" Target="http://www.studiumchemie.cz/editor.php" TargetMode="External"/><Relationship Id="rId7" Type="http://schemas.openxmlformats.org/officeDocument/2006/relationships/hyperlink" Target="http://anorganika.gfxs.cz/index.php?id=0" TargetMode="External"/><Relationship Id="rId12" Type="http://schemas.openxmlformats.org/officeDocument/2006/relationships/hyperlink" Target="http://www.mojeskola.cz/Vyuka/Php/Vypocty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glbc.cz/files/chemie/test_menu.html?cislo=on" TargetMode="External"/><Relationship Id="rId11" Type="http://schemas.openxmlformats.org/officeDocument/2006/relationships/hyperlink" Target="http://www.testpark.cz/testy/chemie/nazvoslovi-509" TargetMode="External"/><Relationship Id="rId5" Type="http://schemas.openxmlformats.org/officeDocument/2006/relationships/hyperlink" Target="http://www.testpark.cz/testy/chemie/" TargetMode="External"/><Relationship Id="rId15" Type="http://schemas.openxmlformats.org/officeDocument/2006/relationships/hyperlink" Target="http://www.pglbc.cz/files/chemie/tabulka.html" TargetMode="External"/><Relationship Id="rId10" Type="http://schemas.openxmlformats.org/officeDocument/2006/relationships/hyperlink" Target="http://www.testpark.cz/testy/chemie/chemicke-vzorce-504" TargetMode="External"/><Relationship Id="rId4" Type="http://schemas.openxmlformats.org/officeDocument/2006/relationships/hyperlink" Target="http://testy.nanic.cz/testy/chemie/" TargetMode="External"/><Relationship Id="rId9" Type="http://schemas.openxmlformats.org/officeDocument/2006/relationships/hyperlink" Target="http://www.mojeskola.cz/Vyuka/Php/Learning/Chemie/vyber_testu2.php" TargetMode="External"/><Relationship Id="rId14" Type="http://schemas.openxmlformats.org/officeDocument/2006/relationships/hyperlink" Target="http://vypocty.webchemie.cz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pdf.uhk.cz/kch_old/sdruzeni/diskusnf.html" TargetMode="External"/><Relationship Id="rId3" Type="http://schemas.openxmlformats.org/officeDocument/2006/relationships/hyperlink" Target="http://www.studiumchemie.cz/odpovedna.php" TargetMode="External"/><Relationship Id="rId7" Type="http://schemas.openxmlformats.org/officeDocument/2006/relationships/hyperlink" Target="http://www.e-chembook.eu/cz/forum/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icalforums.com/index.php?board=24.0" TargetMode="External"/><Relationship Id="rId5" Type="http://schemas.openxmlformats.org/officeDocument/2006/relationships/hyperlink" Target="http://www.infovek.sk/forum/viewforum.php?f=18" TargetMode="External"/><Relationship Id="rId4" Type="http://schemas.openxmlformats.org/officeDocument/2006/relationships/hyperlink" Target="http://diskuze.rvp.cz/search.php?keywords=chemie&amp;go.x=-833&amp;go.y=-48&amp;rvpSearchScope=modul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a/gbn.cz/chemie/chemicke-odkazy" TargetMode="External"/><Relationship Id="rId3" Type="http://schemas.openxmlformats.org/officeDocument/2006/relationships/hyperlink" Target="http://www.scitech.cz/stlinky.htm" TargetMode="External"/><Relationship Id="rId7" Type="http://schemas.openxmlformats.org/officeDocument/2006/relationships/hyperlink" Target="http://krejcio.wz.cz/odkazy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ymnaziumtu.cz/chemicke-odkazy" TargetMode="External"/><Relationship Id="rId11" Type="http://schemas.openxmlformats.org/officeDocument/2006/relationships/hyperlink" Target="http://tccc.iesl.forth.gr/chemistry/scied_chem.html" TargetMode="External"/><Relationship Id="rId5" Type="http://schemas.openxmlformats.org/officeDocument/2006/relationships/hyperlink" Target="http://www.kralupy.cz/dg/www2/stranky/chemie/odkazy.htm" TargetMode="External"/><Relationship Id="rId10" Type="http://schemas.openxmlformats.org/officeDocument/2006/relationships/hyperlink" Target="http://www.veskole.cz/dumy/vyhledavani/fs=|as=|ip=29|itz=94|kz=126,127|p=" TargetMode="External"/><Relationship Id="rId4" Type="http://schemas.openxmlformats.org/officeDocument/2006/relationships/hyperlink" Target="http://www.zsrynovice.cz/old/chemie/uvod/zajmav_odkazy.html" TargetMode="External"/><Relationship Id="rId9" Type="http://schemas.openxmlformats.org/officeDocument/2006/relationships/hyperlink" Target="http://www.prvky.com/weby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ymta.cz/_dum/ch/main1.html" TargetMode="External"/><Relationship Id="rId13" Type="http://schemas.openxmlformats.org/officeDocument/2006/relationships/hyperlink" Target="http://www.gymsusice.cz/projekty/eu_penize_ss/dumy_ke_stazeni.html" TargetMode="External"/><Relationship Id="rId18" Type="http://schemas.openxmlformats.org/officeDocument/2006/relationships/hyperlink" Target="http://zsms.streliceubrna.cz/moodle/course/category.php?id=12" TargetMode="External"/><Relationship Id="rId3" Type="http://schemas.openxmlformats.org/officeDocument/2006/relationships/hyperlink" Target="http://www.prezentace-fyzika-chemie.wz.cz/" TargetMode="External"/><Relationship Id="rId7" Type="http://schemas.openxmlformats.org/officeDocument/2006/relationships/hyperlink" Target="http://dumy.cz/vyhledavani?fraze=chemie&amp;x=0&amp;y=0" TargetMode="External"/><Relationship Id="rId12" Type="http://schemas.openxmlformats.org/officeDocument/2006/relationships/hyperlink" Target="http://dumy.gymnachod.cz/predmet/chemie/Chemie/Chemie---sada-13/" TargetMode="External"/><Relationship Id="rId17" Type="http://schemas.openxmlformats.org/officeDocument/2006/relationships/hyperlink" Target="http://mis.3zslouny.cz/chemie.php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://www.oapion.cz/dum/dum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skole.cz/dumy/vyhledavani/fs=|as=|ip=29|itz=|kz=126,127|p=" TargetMode="External"/><Relationship Id="rId11" Type="http://schemas.openxmlformats.org/officeDocument/2006/relationships/hyperlink" Target="http://www.spssol.cz/DUMy/Chemie/2.sada/" TargetMode="External"/><Relationship Id="rId5" Type="http://schemas.openxmlformats.org/officeDocument/2006/relationships/hyperlink" Target="http://www.veskole.cz/" TargetMode="External"/><Relationship Id="rId15" Type="http://schemas.openxmlformats.org/officeDocument/2006/relationships/hyperlink" Target="http://www.oblacna.cz/225-DUM.html" TargetMode="External"/><Relationship Id="rId10" Type="http://schemas.openxmlformats.org/officeDocument/2006/relationships/hyperlink" Target="http://skola.szsdecin.cz/dumy-chemie-m658" TargetMode="External"/><Relationship Id="rId19" Type="http://schemas.openxmlformats.org/officeDocument/2006/relationships/hyperlink" Target="http://canov.jergym.cz/vyhledav/chemici.html" TargetMode="External"/><Relationship Id="rId4" Type="http://schemas.openxmlformats.org/officeDocument/2006/relationships/hyperlink" Target="http://dum.rvp.cz/index.html" TargetMode="External"/><Relationship Id="rId9" Type="http://schemas.openxmlformats.org/officeDocument/2006/relationships/hyperlink" Target="http://www.ssvos.cz/dumyssvos/3.-sada-chemie.html" TargetMode="External"/><Relationship Id="rId14" Type="http://schemas.openxmlformats.org/officeDocument/2006/relationships/hyperlink" Target="http://www.komenskeho.cz/vypracovane-dumy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nda.hu/dprogs/" TargetMode="External"/><Relationship Id="rId2" Type="http://schemas.openxmlformats.org/officeDocument/2006/relationships/hyperlink" Target="http://www.sciencegeek.net/Chemistry/chemware/chemware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vyp.upol.cz/publikace/lepil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azykovyobchod.cz/product.asp?id=523" TargetMode="External"/><Relationship Id="rId3" Type="http://schemas.openxmlformats.org/officeDocument/2006/relationships/hyperlink" Target="http://zebrasystems.eu/e-learning-multimedia/" TargetMode="External"/><Relationship Id="rId7" Type="http://schemas.openxmlformats.org/officeDocument/2006/relationships/hyperlink" Target="http://www.jazykovyobchod.cz/product.asp?id=522" TargetMode="External"/><Relationship Id="rId2" Type="http://schemas.openxmlformats.org/officeDocument/2006/relationships/hyperlink" Target="http://pachner.inshop.cz/inshop/chem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rasoft.cz/index2.htm" TargetMode="External"/><Relationship Id="rId11" Type="http://schemas.openxmlformats.org/officeDocument/2006/relationships/hyperlink" Target="http://www.avmedia.cz/smart-produkty/smart-notebook-software.html" TargetMode="External"/><Relationship Id="rId5" Type="http://schemas.openxmlformats.org/officeDocument/2006/relationships/hyperlink" Target="http://shop.backup-store.cz/chemie1-1.html" TargetMode="External"/><Relationship Id="rId10" Type="http://schemas.openxmlformats.org/officeDocument/2006/relationships/hyperlink" Target="http://moderniucitel.pilsedu.cz/index.php/ke-staeni/materialy-k-samostudiu/209-ii" TargetMode="External"/><Relationship Id="rId4" Type="http://schemas.openxmlformats.org/officeDocument/2006/relationships/hyperlink" Target="http://shop.backup-store.cz/chemie1.html?___store=cz" TargetMode="External"/><Relationship Id="rId9" Type="http://schemas.openxmlformats.org/officeDocument/2006/relationships/hyperlink" Target="http://eshop.flexilearn.cz/Kategorie/iuc-druhy-stupen-cap-chem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dlabs.com/resources/freeware/chemsket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ogadro.openmolecules.net/wiki/Main_Page" TargetMode="External"/><Relationship Id="rId5" Type="http://schemas.openxmlformats.org/officeDocument/2006/relationships/hyperlink" Target="http://www.chemaxon.com/" TargetMode="External"/><Relationship Id="rId4" Type="http://schemas.openxmlformats.org/officeDocument/2006/relationships/hyperlink" Target="http://accelrys.com/products/informatics/cheminformatics/dra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me.uk/chemix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qc.org/moleculareditor.php" TargetMode="External"/><Relationship Id="rId5" Type="http://schemas.openxmlformats.org/officeDocument/2006/relationships/hyperlink" Target="http://www.webqc.org/moleculareditor2.php" TargetMode="External"/><Relationship Id="rId4" Type="http://schemas.openxmlformats.org/officeDocument/2006/relationships/hyperlink" Target="http://ggasoftware.com/opensource/ketch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bra.cz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asoft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gmaster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36946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CHEMICKÉ EDITORY</a:t>
            </a:r>
            <a:endParaRPr lang="cs-CZ" sz="4000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843608" y="3429001"/>
            <a:ext cx="6400800" cy="43204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cs-CZ" sz="9600" dirty="0" smtClean="0">
                <a:solidFill>
                  <a:schemeClr val="tx1"/>
                </a:solidFill>
                <a:latin typeface="Constantia" pitchFamily="18" charset="0"/>
              </a:rPr>
              <a:t>Mgr. Veronika Švandová, Ph.D.</a:t>
            </a:r>
            <a:endParaRPr lang="cs-CZ" sz="9600" dirty="0">
              <a:latin typeface="Constantia" pitchFamily="18" charset="0"/>
            </a:endParaRPr>
          </a:p>
          <a:p>
            <a:pPr algn="r"/>
            <a:endParaRPr lang="cs-CZ" sz="9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90B10C-C51D-450F-B81C-B5739480FA7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843608" y="4005065"/>
            <a:ext cx="6400800" cy="1728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cs-CZ" sz="7200" dirty="0" smtClean="0">
                <a:solidFill>
                  <a:schemeClr val="tx1"/>
                </a:solidFill>
                <a:latin typeface="Constantia" pitchFamily="18" charset="0"/>
              </a:rPr>
              <a:t>Kamenice 5</a:t>
            </a:r>
            <a:endParaRPr lang="cs-CZ" sz="72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7200" dirty="0" smtClean="0">
                <a:solidFill>
                  <a:schemeClr val="tx1"/>
                </a:solidFill>
                <a:latin typeface="Constantia" pitchFamily="18" charset="0"/>
              </a:rPr>
              <a:t>Ústav chemie</a:t>
            </a:r>
            <a:endParaRPr lang="cs-CZ" sz="72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7200" dirty="0">
                <a:solidFill>
                  <a:schemeClr val="tx1"/>
                </a:solidFill>
                <a:latin typeface="Constantia" pitchFamily="18" charset="0"/>
              </a:rPr>
              <a:t>email: </a:t>
            </a:r>
            <a:r>
              <a:rPr lang="cs-CZ" sz="7200" dirty="0" smtClean="0">
                <a:solidFill>
                  <a:schemeClr val="tx1"/>
                </a:solidFill>
                <a:latin typeface="Constantia" pitchFamily="18" charset="0"/>
                <a:hlinkClick r:id="rId3"/>
              </a:rPr>
              <a:t>veru@mail.muni.cz</a:t>
            </a:r>
            <a:r>
              <a:rPr lang="cs-CZ" sz="72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cs-CZ" sz="72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7200" dirty="0" smtClean="0">
                <a:solidFill>
                  <a:schemeClr val="tx1"/>
                </a:solidFill>
                <a:latin typeface="Constantia" pitchFamily="18" charset="0"/>
                <a:hlinkClick r:id="rId4"/>
              </a:rPr>
              <a:t>http://</a:t>
            </a:r>
            <a:r>
              <a:rPr lang="cs-CZ" sz="7200" dirty="0" smtClean="0">
                <a:solidFill>
                  <a:schemeClr val="tx1"/>
                </a:solidFill>
                <a:latin typeface="Constantia" pitchFamily="18" charset="0"/>
                <a:hlinkClick r:id="rId4"/>
              </a:rPr>
              <a:t>is.muni.cz/www/106381/kontakty.html</a:t>
            </a:r>
            <a:endParaRPr lang="cs-CZ" sz="72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7200" dirty="0">
                <a:solidFill>
                  <a:schemeClr val="tx1"/>
                </a:solidFill>
                <a:latin typeface="Constantia" pitchFamily="18" charset="0"/>
                <a:hlinkClick r:id="rId5"/>
              </a:rPr>
              <a:t>http://</a:t>
            </a:r>
            <a:r>
              <a:rPr lang="cs-CZ" sz="7200" dirty="0" smtClean="0">
                <a:solidFill>
                  <a:schemeClr val="tx1"/>
                </a:solidFill>
                <a:latin typeface="Constantia" pitchFamily="18" charset="0"/>
                <a:hlinkClick r:id="rId5"/>
              </a:rPr>
              <a:t>is.muni.cz/www/106381</a:t>
            </a:r>
            <a:r>
              <a:rPr lang="cs-CZ" sz="7200" dirty="0" smtClean="0">
                <a:solidFill>
                  <a:schemeClr val="tx1"/>
                </a:solidFill>
                <a:latin typeface="Constantia" pitchFamily="18" charset="0"/>
                <a:hlinkClick r:id="rId4"/>
              </a:rPr>
              <a:t>/chemeditory.html</a:t>
            </a:r>
            <a:endParaRPr lang="cs-CZ" sz="72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cs-CZ" sz="50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fontAlgn="auto">
              <a:spcAft>
                <a:spcPts val="0"/>
              </a:spcAft>
            </a:pPr>
            <a:endParaRPr lang="cs-CZ" sz="9600" dirty="0" smtClean="0">
              <a:latin typeface="Constantia" panose="02030602050306030303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3285"/>
            <a:ext cx="4104456" cy="5073427"/>
          </a:xfrm>
        </p:spPr>
        <p:txBody>
          <a:bodyPr>
            <a:normAutofit/>
          </a:bodyPr>
          <a:lstStyle/>
          <a:p>
            <a:r>
              <a:rPr lang="cs-CZ" b="1" dirty="0" smtClean="0"/>
              <a:t>Chemická laboratoř 1</a:t>
            </a:r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332656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 err="1" smtClean="0">
                <a:hlinkClick r:id="rId3"/>
              </a:rPr>
              <a:t>Langmaster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95868" y="1182563"/>
            <a:ext cx="4096611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b="1" dirty="0"/>
              <a:t>Chemická laboratoř </a:t>
            </a:r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7692" y="3947954"/>
            <a:ext cx="42484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Obsah:</a:t>
            </a:r>
          </a:p>
          <a:p>
            <a:r>
              <a:rPr lang="cs-CZ" sz="1600" dirty="0">
                <a:latin typeface="+mj-lt"/>
              </a:rPr>
              <a:t>Chemické látky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Směsi a chemické sloučeniny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Struktura atomu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Periodická tabulka prvků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Chemické rovnice, zákon stálých poměrů slučovacích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Stechiometrické výpočty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Voda - sloučenina vodíku a kyslíku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Rozpustnost a koncentrace látek </a:t>
            </a:r>
            <a:r>
              <a:rPr lang="cs-CZ" sz="1600" dirty="0" smtClean="0">
                <a:latin typeface="+mj-lt"/>
              </a:rPr>
              <a:t>v roztoku</a:t>
            </a:r>
            <a:endParaRPr lang="cs-CZ" sz="1600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56164" y="3953777"/>
            <a:ext cx="424847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</a:t>
            </a:r>
            <a:r>
              <a:rPr lang="cs-CZ" sz="1500" b="1" dirty="0">
                <a:latin typeface="+mj-lt"/>
              </a:rPr>
              <a:t>: </a:t>
            </a:r>
            <a:endParaRPr lang="cs-CZ" sz="1500" b="1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Kyslíkaté kyseliny</a:t>
            </a:r>
          </a:p>
          <a:p>
            <a:pPr algn="just"/>
            <a:r>
              <a:rPr lang="cs-CZ" sz="1600" dirty="0" smtClean="0">
                <a:latin typeface="+mj-lt"/>
              </a:rPr>
              <a:t>Bezkyslíkaté kyseliny</a:t>
            </a:r>
          </a:p>
          <a:p>
            <a:pPr algn="just"/>
            <a:r>
              <a:rPr lang="cs-CZ" sz="1600" dirty="0" smtClean="0">
                <a:latin typeface="+mj-lt"/>
              </a:rPr>
              <a:t>Hydroxidy</a:t>
            </a:r>
          </a:p>
          <a:p>
            <a:pPr algn="just"/>
            <a:r>
              <a:rPr lang="cs-CZ" sz="1600" dirty="0" smtClean="0">
                <a:latin typeface="+mj-lt"/>
              </a:rPr>
              <a:t>Příprava solí</a:t>
            </a:r>
          </a:p>
          <a:p>
            <a:pPr algn="just"/>
            <a:r>
              <a:rPr lang="cs-CZ" sz="1600" dirty="0" smtClean="0">
                <a:latin typeface="+mj-lt"/>
              </a:rPr>
              <a:t>Vlastnosti solí</a:t>
            </a:r>
          </a:p>
          <a:p>
            <a:pPr algn="just"/>
            <a:r>
              <a:rPr lang="cs-CZ" sz="1600" dirty="0" smtClean="0">
                <a:latin typeface="+mj-lt"/>
              </a:rPr>
              <a:t>Vápencové horniny</a:t>
            </a:r>
          </a:p>
          <a:p>
            <a:pPr algn="just"/>
            <a:r>
              <a:rPr lang="cs-CZ" sz="1600" dirty="0" smtClean="0">
                <a:latin typeface="+mj-lt"/>
              </a:rPr>
              <a:t>Nerosty ze zemské kůry</a:t>
            </a:r>
          </a:p>
          <a:p>
            <a:pPr algn="just"/>
            <a:r>
              <a:rPr lang="cs-CZ" sz="1600" dirty="0" smtClean="0">
                <a:latin typeface="+mj-lt"/>
              </a:rPr>
              <a:t>Nerostné látky</a:t>
            </a:r>
            <a:endParaRPr lang="cs-CZ" sz="16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15" y="1787302"/>
            <a:ext cx="1966589" cy="19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55979"/>
            <a:ext cx="1936626" cy="19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290461" y="238888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30 Kč</a:t>
            </a:r>
          </a:p>
        </p:txBody>
      </p:sp>
    </p:spTree>
    <p:extLst>
      <p:ext uri="{BB962C8B-B14F-4D97-AF65-F5344CB8AC3E}">
        <p14:creationId xmlns:p14="http://schemas.microsoft.com/office/powerpoint/2010/main" val="11813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3285"/>
            <a:ext cx="4104456" cy="5073427"/>
          </a:xfrm>
        </p:spPr>
        <p:txBody>
          <a:bodyPr>
            <a:normAutofit/>
          </a:bodyPr>
          <a:lstStyle/>
          <a:p>
            <a:r>
              <a:rPr lang="cs-CZ" b="1" dirty="0" smtClean="0"/>
              <a:t>Chemie 8</a:t>
            </a:r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332656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 smtClean="0">
                <a:hlinkClick r:id="rId3"/>
              </a:rPr>
              <a:t>Fraus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95868" y="1182563"/>
            <a:ext cx="4096611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Chemie 9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77144" y="3961861"/>
            <a:ext cx="4248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>
                <a:latin typeface="+mj-lt"/>
              </a:rPr>
              <a:t>demoverze: </a:t>
            </a:r>
            <a:r>
              <a:rPr lang="cs-CZ" sz="1500" dirty="0">
                <a:latin typeface="+mj-lt"/>
              </a:rPr>
              <a:t>http://ucitel.flexilearn.cz/demoverze-interaktivnich-ucebnic/</a:t>
            </a:r>
            <a:endParaRPr lang="cs-CZ" sz="1600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24980" y="2385446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7000 + 2000 Kč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29564" y="1997693"/>
            <a:ext cx="1217162" cy="175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1250" y="2023321"/>
            <a:ext cx="1217162" cy="175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2505075"/>
          </a:xfrm>
        </p:spPr>
        <p:txBody>
          <a:bodyPr/>
          <a:lstStyle/>
          <a:p>
            <a:r>
              <a:rPr lang="cs-CZ" sz="4400" dirty="0" smtClean="0"/>
              <a:t>ONLINE DOSTUPNÉ ELEKTRONICKÉ VÝUKOVÉ MATERIÁLY Z CHEMIE</a:t>
            </a:r>
            <a:endParaRPr lang="cs-CZ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77883-1D1D-499C-91E7-D9565F7A3058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05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24744"/>
          </a:xfrm>
        </p:spPr>
        <p:txBody>
          <a:bodyPr/>
          <a:lstStyle/>
          <a:p>
            <a:r>
              <a:rPr lang="cs-CZ" sz="4400" dirty="0" smtClean="0"/>
              <a:t>Výukové portály a weby – české a slovenské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Studiumchemie.cz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http://www.studiumchemie.cz</a:t>
            </a:r>
            <a:r>
              <a:rPr lang="cs-CZ" dirty="0" smtClean="0">
                <a:hlinkClick r:id="rId3"/>
              </a:rPr>
              <a:t>/</a:t>
            </a:r>
            <a:r>
              <a:rPr lang="cs-CZ" dirty="0"/>
              <a:t> a </a:t>
            </a:r>
            <a:r>
              <a:rPr lang="cs-CZ" dirty="0" smtClean="0">
                <a:hlinkClick r:id="rId4"/>
              </a:rPr>
              <a:t>http://www.facebook.com/studiumchemie.cz</a:t>
            </a:r>
            <a:endParaRPr lang="cs-CZ" dirty="0"/>
          </a:p>
          <a:p>
            <a:r>
              <a:rPr lang="cs-CZ" dirty="0"/>
              <a:t>E-ChemBook.cz: </a:t>
            </a:r>
            <a:r>
              <a:rPr lang="cs-CZ" dirty="0">
                <a:hlinkClick r:id="rId5"/>
              </a:rPr>
              <a:t>http://www.e-chembook.eu/cz</a:t>
            </a:r>
            <a:r>
              <a:rPr lang="cs-CZ" dirty="0" smtClean="0">
                <a:hlinkClick r:id="rId5"/>
              </a:rPr>
              <a:t>/</a:t>
            </a:r>
            <a:r>
              <a:rPr lang="cs-CZ" dirty="0"/>
              <a:t> a </a:t>
            </a:r>
            <a:r>
              <a:rPr lang="cs-CZ" dirty="0" smtClean="0">
                <a:hlinkClick r:id="rId6"/>
              </a:rPr>
              <a:t>http://www.facebook.com/EChemBook</a:t>
            </a:r>
            <a:r>
              <a:rPr lang="cs-CZ" dirty="0" smtClean="0"/>
              <a:t> </a:t>
            </a:r>
          </a:p>
          <a:p>
            <a:r>
              <a:rPr lang="cs-CZ" dirty="0"/>
              <a:t>Zažij </a:t>
            </a:r>
            <a:r>
              <a:rPr lang="cs-CZ" dirty="0" smtClean="0"/>
              <a:t>chemii: </a:t>
            </a:r>
            <a:r>
              <a:rPr lang="cs-CZ" dirty="0" smtClean="0">
                <a:hlinkClick r:id="rId7"/>
              </a:rPr>
              <a:t>www.zazijchemii.cz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smtClean="0">
                <a:hlinkClick r:id="rId8"/>
              </a:rPr>
              <a:t>http://www.facebook.com/zazijchemii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Webchemie</a:t>
            </a:r>
            <a:r>
              <a:rPr lang="cs-CZ" dirty="0"/>
              <a:t>: </a:t>
            </a:r>
            <a:r>
              <a:rPr lang="cs-CZ" dirty="0">
                <a:hlinkClick r:id="rId9"/>
              </a:rPr>
              <a:t>http://webchemie.cz</a:t>
            </a:r>
            <a:r>
              <a:rPr lang="cs-CZ" dirty="0" smtClean="0">
                <a:hlinkClick r:id="rId9"/>
              </a:rPr>
              <a:t>/</a:t>
            </a:r>
            <a:r>
              <a:rPr lang="cs-CZ" dirty="0"/>
              <a:t> a </a:t>
            </a:r>
            <a:r>
              <a:rPr lang="cs-CZ" dirty="0" smtClean="0">
                <a:hlinkClick r:id="rId10"/>
              </a:rPr>
              <a:t>http://www.facebook.com/Webchemie</a:t>
            </a:r>
            <a:r>
              <a:rPr lang="cs-CZ" dirty="0" smtClean="0"/>
              <a:t>  </a:t>
            </a:r>
          </a:p>
          <a:p>
            <a:r>
              <a:rPr lang="cs-CZ" dirty="0"/>
              <a:t>Moje škola − odkaz chemie: </a:t>
            </a:r>
            <a:r>
              <a:rPr lang="cs-CZ" dirty="0">
                <a:hlinkClick r:id="rId11"/>
              </a:rPr>
              <a:t>http://www.mojeskola.cz/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Aristoteles.cz – matematika, chemie a fyzika online: </a:t>
            </a:r>
            <a:r>
              <a:rPr lang="cs-CZ" dirty="0">
                <a:hlinkClick r:id="rId12"/>
              </a:rPr>
              <a:t>http://www.aristoteles.cz/chemie/chemie.php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Český </a:t>
            </a:r>
            <a:r>
              <a:rPr lang="cs-CZ" dirty="0"/>
              <a:t>chemický portál Wikipedie: </a:t>
            </a:r>
            <a:r>
              <a:rPr lang="cs-CZ" dirty="0">
                <a:hlinkClick r:id="rId13"/>
              </a:rPr>
              <a:t>http://cs.wikipedia.org/wiki/Port%C3%A1l:Chemie</a:t>
            </a:r>
            <a:r>
              <a:rPr lang="cs-CZ" dirty="0"/>
              <a:t> </a:t>
            </a:r>
          </a:p>
          <a:p>
            <a:r>
              <a:rPr lang="cs-CZ" dirty="0"/>
              <a:t>Slovenská chemický portál Wikipedie: </a:t>
            </a:r>
            <a:r>
              <a:rPr lang="cs-CZ" dirty="0">
                <a:hlinkClick r:id="rId14"/>
              </a:rPr>
              <a:t>http://</a:t>
            </a:r>
            <a:r>
              <a:rPr lang="cs-CZ" dirty="0" smtClean="0">
                <a:hlinkClick r:id="rId14"/>
              </a:rPr>
              <a:t>sk.wikipedia.org/wiki/</a:t>
            </a:r>
            <a:r>
              <a:rPr lang="cs-CZ" dirty="0" err="1" smtClean="0">
                <a:hlinkClick r:id="rId14"/>
              </a:rPr>
              <a:t>Portál:Chémia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7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4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Weby vysokých škol</a:t>
            </a:r>
            <a:endParaRPr lang="cs-CZ" dirty="0" smtClean="0"/>
          </a:p>
          <a:p>
            <a:r>
              <a:rPr lang="cs-CZ" dirty="0" smtClean="0"/>
              <a:t>Sekce chemie </a:t>
            </a:r>
            <a:r>
              <a:rPr lang="cs-CZ" dirty="0" err="1" smtClean="0"/>
              <a:t>PdF</a:t>
            </a:r>
            <a:r>
              <a:rPr lang="cs-CZ" dirty="0" smtClean="0"/>
              <a:t> </a:t>
            </a:r>
            <a:r>
              <a:rPr lang="cs-CZ" dirty="0"/>
              <a:t>MU: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www.ped.muni.cz/</a:t>
            </a:r>
            <a:r>
              <a:rPr lang="cs-CZ" dirty="0" err="1" smtClean="0">
                <a:hlinkClick r:id="rId3"/>
              </a:rPr>
              <a:t>wchem</a:t>
            </a:r>
            <a:r>
              <a:rPr lang="cs-CZ" dirty="0" smtClean="0">
                <a:hlinkClick r:id="rId3"/>
              </a:rPr>
              <a:t>/materialy.html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www.ped.muni.cz/</a:t>
            </a:r>
            <a:r>
              <a:rPr lang="cs-CZ" dirty="0" err="1" smtClean="0">
                <a:hlinkClick r:id="rId4"/>
              </a:rPr>
              <a:t>wchem</a:t>
            </a:r>
            <a:r>
              <a:rPr lang="cs-CZ" dirty="0" smtClean="0">
                <a:hlinkClick r:id="rId4"/>
              </a:rPr>
              <a:t>/zajimavosti.html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is.muni.cz/do/</a:t>
            </a:r>
            <a:r>
              <a:rPr lang="cs-CZ" dirty="0" err="1" smtClean="0">
                <a:hlinkClick r:id="rId5"/>
              </a:rPr>
              <a:t>rect</a:t>
            </a:r>
            <a:r>
              <a:rPr lang="cs-CZ" dirty="0" smtClean="0">
                <a:hlinkClick r:id="rId5"/>
              </a:rPr>
              <a:t>/el/</a:t>
            </a:r>
            <a:r>
              <a:rPr lang="cs-CZ" dirty="0" err="1" smtClean="0">
                <a:hlinkClick r:id="rId5"/>
              </a:rPr>
              <a:t>estud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pedf</a:t>
            </a:r>
            <a:r>
              <a:rPr lang="cs-CZ" dirty="0" smtClean="0">
                <a:hlinkClick r:id="rId5"/>
              </a:rPr>
              <a:t>/js10/chemie/web/index.html</a:t>
            </a:r>
            <a:r>
              <a:rPr lang="cs-CZ" dirty="0" smtClean="0"/>
              <a:t>, </a:t>
            </a:r>
          </a:p>
          <a:p>
            <a:r>
              <a:rPr lang="cs-CZ" dirty="0" smtClean="0"/>
              <a:t>Ústav </a:t>
            </a:r>
            <a:r>
              <a:rPr lang="cs-CZ" dirty="0"/>
              <a:t>biochemie </a:t>
            </a:r>
            <a:r>
              <a:rPr lang="cs-CZ" dirty="0" err="1" smtClean="0"/>
              <a:t>PřF</a:t>
            </a:r>
            <a:r>
              <a:rPr lang="cs-CZ" dirty="0" smtClean="0"/>
              <a:t> </a:t>
            </a:r>
            <a:r>
              <a:rPr lang="cs-CZ" dirty="0"/>
              <a:t>MU: </a:t>
            </a:r>
            <a:r>
              <a:rPr lang="cs-CZ" dirty="0">
                <a:hlinkClick r:id="rId6"/>
              </a:rPr>
              <a:t>http://orion.chemi.muni.cz/e_learning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/>
              <a:t>RNDr. Renata Šulcová, Ph.D.: </a:t>
            </a:r>
            <a:r>
              <a:rPr lang="cs-CZ" dirty="0">
                <a:hlinkClick r:id="rId7"/>
              </a:rPr>
              <a:t>http://rena.sulcova.sweb.cz</a:t>
            </a:r>
            <a:r>
              <a:rPr lang="cs-CZ" dirty="0" smtClean="0">
                <a:hlinkClick r:id="rId7"/>
              </a:rPr>
              <a:t>/</a:t>
            </a:r>
            <a:endParaRPr lang="cs-CZ" dirty="0"/>
          </a:p>
          <a:p>
            <a:r>
              <a:rPr lang="cs-CZ" dirty="0"/>
              <a:t>Oddělení didaktiky chemie </a:t>
            </a:r>
            <a:r>
              <a:rPr lang="cs-CZ" dirty="0" smtClean="0"/>
              <a:t> Zemědělské fakulty Jihočeské univerzity v </a:t>
            </a:r>
            <a:r>
              <a:rPr lang="cs-CZ" dirty="0"/>
              <a:t>Českých Budějovicích: </a:t>
            </a: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kch.zf.jcu.cz/didaktika/didaktika.htm</a:t>
            </a:r>
            <a:endParaRPr lang="cs-CZ" dirty="0"/>
          </a:p>
          <a:p>
            <a:r>
              <a:rPr lang="cs-CZ" dirty="0"/>
              <a:t>Počítačem podporovaná výuka chemie (</a:t>
            </a:r>
            <a:r>
              <a:rPr lang="cs-CZ" dirty="0" err="1"/>
              <a:t>PedF</a:t>
            </a:r>
            <a:r>
              <a:rPr lang="cs-CZ" dirty="0"/>
              <a:t> Jihočeská univerzita v Českých Budějovicích): </a:t>
            </a:r>
            <a:r>
              <a:rPr lang="cs-CZ" dirty="0">
                <a:hlinkClick r:id="rId9"/>
              </a:rPr>
              <a:t>http://eamos.pf.jcu.cz/amos/kat_chem/modules/low/kurz_obsah.php?kod_kurzu=kat_chem_3662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Technická univerzita </a:t>
            </a:r>
            <a:r>
              <a:rPr lang="cs-CZ" dirty="0" smtClean="0"/>
              <a:t>Liberec: </a:t>
            </a: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www.kch.tul.cz/studijni-materialy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0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45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Projekty </a:t>
            </a:r>
            <a:r>
              <a:rPr lang="cs-CZ" sz="45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zabývající se vzděláváním v chemii</a:t>
            </a:r>
          </a:p>
          <a:p>
            <a:r>
              <a:rPr lang="cs-CZ" dirty="0" smtClean="0"/>
              <a:t>Přírodovědci: </a:t>
            </a:r>
            <a:r>
              <a:rPr lang="cs-CZ" dirty="0">
                <a:hlinkClick r:id="rId3"/>
              </a:rPr>
              <a:t>http://www.prirodovedci.cz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a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www.facebook.com/prirodovedci.cz</a:t>
            </a:r>
            <a:r>
              <a:rPr lang="cs-CZ" dirty="0" smtClean="0"/>
              <a:t> </a:t>
            </a:r>
          </a:p>
          <a:p>
            <a:r>
              <a:rPr lang="cs-CZ" dirty="0" smtClean="0"/>
              <a:t>Nebojte se vědy a techniky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http://www.generacey.cz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a </a:t>
            </a:r>
            <a:r>
              <a:rPr lang="cs-CZ" dirty="0" smtClean="0">
                <a:hlinkClick r:id="rId6"/>
              </a:rPr>
              <a:t>http://www.facebook.com/Generacey.cz</a:t>
            </a:r>
            <a:r>
              <a:rPr lang="cs-CZ" dirty="0" smtClean="0"/>
              <a:t> </a:t>
            </a:r>
          </a:p>
          <a:p>
            <a:r>
              <a:rPr lang="cs-CZ" dirty="0" smtClean="0"/>
              <a:t>Učitel chemie: </a:t>
            </a:r>
            <a:r>
              <a:rPr lang="cs-CZ" dirty="0">
                <a:hlinkClick r:id="rId7"/>
              </a:rPr>
              <a:t>http://ucitelchemie.upol.cz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 smtClean="0"/>
              <a:t>Pevnost poznání</a:t>
            </a:r>
            <a:r>
              <a:rPr lang="cs-CZ" dirty="0"/>
              <a:t>: </a:t>
            </a:r>
            <a:r>
              <a:rPr lang="cs-CZ" dirty="0">
                <a:hlinkClick r:id="rId8"/>
              </a:rPr>
              <a:t>http://www.pevnostpoznani.cz</a:t>
            </a:r>
            <a:r>
              <a:rPr lang="cs-CZ" dirty="0" smtClean="0">
                <a:hlinkClick r:id="rId8"/>
              </a:rPr>
              <a:t>/</a:t>
            </a:r>
            <a:r>
              <a:rPr lang="cs-CZ" dirty="0"/>
              <a:t> a </a:t>
            </a:r>
            <a:r>
              <a:rPr lang="cs-CZ" dirty="0" smtClean="0">
                <a:hlinkClick r:id="rId9"/>
              </a:rPr>
              <a:t>http://www.facebook.com/strongholdofknowledge</a:t>
            </a:r>
            <a:endParaRPr lang="cs-CZ" dirty="0" smtClean="0"/>
          </a:p>
          <a:p>
            <a:r>
              <a:rPr lang="cs-CZ" dirty="0" smtClean="0"/>
              <a:t>Dětská univerzita</a:t>
            </a:r>
            <a:r>
              <a:rPr lang="cs-CZ" dirty="0"/>
              <a:t>: </a:t>
            </a:r>
            <a:r>
              <a:rPr lang="cs-CZ" dirty="0" smtClean="0">
                <a:hlinkClick r:id="rId10"/>
              </a:rPr>
              <a:t>http://www.facebook.com/DetskaUniverzita</a:t>
            </a:r>
            <a:r>
              <a:rPr lang="cs-CZ" dirty="0" smtClean="0"/>
              <a:t> </a:t>
            </a:r>
          </a:p>
          <a:p>
            <a:r>
              <a:rPr lang="cs-CZ" dirty="0"/>
              <a:t>POP UP: </a:t>
            </a:r>
            <a:r>
              <a:rPr lang="cs-CZ" dirty="0">
                <a:hlinkClick r:id="rId11"/>
              </a:rPr>
              <a:t>http://www.popup.upol.cz</a:t>
            </a:r>
            <a:r>
              <a:rPr lang="cs-CZ" dirty="0" smtClean="0">
                <a:hlinkClick r:id="rId11"/>
              </a:rPr>
              <a:t>/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Infovek.sk: </a:t>
            </a:r>
            <a:r>
              <a:rPr lang="cs-CZ" dirty="0">
                <a:hlinkClick r:id="rId12"/>
              </a:rPr>
              <a:t>http://www.infovek.sk/predmety/chemia/index.php</a:t>
            </a:r>
            <a:endParaRPr lang="cs-CZ" dirty="0"/>
          </a:p>
          <a:p>
            <a:r>
              <a:rPr lang="cs-CZ" dirty="0"/>
              <a:t>Školský chemický </a:t>
            </a:r>
            <a:r>
              <a:rPr lang="cs-CZ" dirty="0" err="1"/>
              <a:t>informačný</a:t>
            </a:r>
            <a:r>
              <a:rPr lang="cs-CZ" dirty="0"/>
              <a:t> servis </a:t>
            </a:r>
            <a:r>
              <a:rPr lang="cs-CZ" dirty="0" err="1"/>
              <a:t>PřF</a:t>
            </a:r>
            <a:r>
              <a:rPr lang="cs-CZ" dirty="0"/>
              <a:t> Univerzity P. J. </a:t>
            </a:r>
            <a:r>
              <a:rPr lang="cs-CZ" dirty="0" err="1"/>
              <a:t>Šafárika</a:t>
            </a:r>
            <a:r>
              <a:rPr lang="cs-CZ" dirty="0"/>
              <a:t> v Košicích – sekce chemie: </a:t>
            </a:r>
            <a:r>
              <a:rPr lang="cs-CZ" dirty="0">
                <a:hlinkClick r:id="rId13"/>
              </a:rPr>
              <a:t>http://</a:t>
            </a:r>
            <a:r>
              <a:rPr lang="cs-CZ" dirty="0" smtClean="0">
                <a:hlinkClick r:id="rId13"/>
              </a:rPr>
              <a:t>kekule.science.upjs.sk/chemia/index.htm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5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4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Weby středních škol a jejich učitelů</a:t>
            </a:r>
            <a:endParaRPr lang="cs-CZ" dirty="0" smtClean="0"/>
          </a:p>
          <a:p>
            <a:r>
              <a:rPr lang="cs-CZ" sz="2700" dirty="0" smtClean="0"/>
              <a:t>Ing. Michael </a:t>
            </a:r>
            <a:r>
              <a:rPr lang="cs-CZ" sz="2700" dirty="0" err="1" smtClean="0"/>
              <a:t>Canova</a:t>
            </a:r>
            <a:r>
              <a:rPr lang="cs-CZ" sz="2700" dirty="0" smtClean="0"/>
              <a:t>: </a:t>
            </a:r>
            <a:r>
              <a:rPr lang="cs-CZ" sz="2700" dirty="0" smtClean="0">
                <a:hlinkClick r:id="rId3"/>
              </a:rPr>
              <a:t>http</a:t>
            </a:r>
            <a:r>
              <a:rPr lang="cs-CZ" sz="2700" dirty="0">
                <a:hlinkClick r:id="rId3"/>
              </a:rPr>
              <a:t>://canov.jergym.cz</a:t>
            </a:r>
            <a:r>
              <a:rPr lang="cs-CZ" sz="2700" dirty="0" smtClean="0">
                <a:hlinkClick r:id="rId3"/>
              </a:rPr>
              <a:t>/</a:t>
            </a:r>
            <a:endParaRPr lang="cs-CZ" sz="2700" dirty="0" smtClean="0"/>
          </a:p>
          <a:p>
            <a:r>
              <a:rPr lang="cs-CZ" sz="2700" dirty="0" smtClean="0"/>
              <a:t>RNDr</a:t>
            </a:r>
            <a:r>
              <a:rPr lang="cs-CZ" sz="2700" dirty="0"/>
              <a:t>. </a:t>
            </a:r>
            <a:r>
              <a:rPr lang="cs-CZ" sz="2700" dirty="0" smtClean="0"/>
              <a:t>Milada Teplá, </a:t>
            </a:r>
            <a:r>
              <a:rPr lang="cs-CZ" sz="2700" dirty="0"/>
              <a:t>Ph.D.: </a:t>
            </a:r>
            <a:r>
              <a:rPr lang="cs-CZ" sz="2700" dirty="0">
                <a:hlinkClick r:id="rId4"/>
              </a:rPr>
              <a:t>http://</a:t>
            </a:r>
            <a:r>
              <a:rPr lang="cs-CZ" sz="2700" dirty="0" smtClean="0">
                <a:hlinkClick r:id="rId4"/>
              </a:rPr>
              <a:t>www.teplamilada.wz.cz/index.html</a:t>
            </a:r>
            <a:r>
              <a:rPr lang="cs-CZ" sz="2700" dirty="0" smtClean="0"/>
              <a:t> </a:t>
            </a:r>
          </a:p>
          <a:p>
            <a:r>
              <a:rPr lang="cs-CZ" sz="2700" dirty="0" smtClean="0"/>
              <a:t>Mgr. Milan </a:t>
            </a:r>
            <a:r>
              <a:rPr lang="cs-CZ" sz="2700" dirty="0" err="1" smtClean="0"/>
              <a:t>Haminger</a:t>
            </a:r>
            <a:r>
              <a:rPr lang="cs-CZ" sz="2700" dirty="0" smtClean="0"/>
              <a:t>: </a:t>
            </a:r>
            <a:r>
              <a:rPr lang="cs-CZ" sz="2700" dirty="0">
                <a:hlinkClick r:id="rId5"/>
              </a:rPr>
              <a:t>http://</a:t>
            </a:r>
            <a:r>
              <a:rPr lang="cs-CZ" sz="2700" dirty="0" smtClean="0">
                <a:hlinkClick r:id="rId5"/>
              </a:rPr>
              <a:t>haminger.wbs.cz</a:t>
            </a:r>
            <a:r>
              <a:rPr lang="cs-CZ" sz="2700" dirty="0" smtClean="0"/>
              <a:t> </a:t>
            </a:r>
          </a:p>
          <a:p>
            <a:r>
              <a:rPr lang="cs-CZ" sz="2700" dirty="0" smtClean="0"/>
              <a:t>RNDr</a:t>
            </a:r>
            <a:r>
              <a:rPr lang="cs-CZ" sz="2700" dirty="0"/>
              <a:t>. Jan Taraba, </a:t>
            </a:r>
            <a:r>
              <a:rPr lang="cs-CZ" sz="2700" dirty="0" err="1"/>
              <a:t>Ph</a:t>
            </a:r>
            <a:r>
              <a:rPr lang="cs-CZ" sz="2700" dirty="0"/>
              <a:t>. D.: </a:t>
            </a:r>
            <a:r>
              <a:rPr lang="cs-CZ" sz="2700" dirty="0" smtClean="0">
                <a:hlinkClick r:id="rId6"/>
              </a:rPr>
              <a:t>www.jantaraba.wz.cz</a:t>
            </a:r>
            <a:r>
              <a:rPr lang="cs-CZ" sz="2700" dirty="0" smtClean="0"/>
              <a:t> </a:t>
            </a:r>
            <a:endParaRPr lang="cs-CZ" sz="2700" dirty="0"/>
          </a:p>
          <a:p>
            <a:r>
              <a:rPr lang="cs-CZ" sz="2700" dirty="0" smtClean="0"/>
              <a:t>Chemický </a:t>
            </a:r>
            <a:r>
              <a:rPr lang="cs-CZ" sz="2700" dirty="0"/>
              <a:t>vzdělávací portál Gymnázia F. X. Šaldy: </a:t>
            </a:r>
            <a:r>
              <a:rPr lang="cs-CZ" sz="2700" dirty="0">
                <a:hlinkClick r:id="rId7"/>
              </a:rPr>
              <a:t>http://chemie.gfxs.cz</a:t>
            </a:r>
            <a:r>
              <a:rPr lang="cs-CZ" sz="2700" dirty="0"/>
              <a:t> </a:t>
            </a:r>
            <a:r>
              <a:rPr lang="cs-CZ" sz="2700" dirty="0" smtClean="0"/>
              <a:t> </a:t>
            </a:r>
          </a:p>
          <a:p>
            <a:r>
              <a:rPr lang="cs-CZ" sz="2700" dirty="0" smtClean="0"/>
              <a:t>Jiráskovo gymnázium </a:t>
            </a:r>
            <a:r>
              <a:rPr lang="cs-CZ" sz="2700" dirty="0"/>
              <a:t>v Náchodě: </a:t>
            </a:r>
            <a:r>
              <a:rPr lang="cs-CZ" sz="2700" dirty="0">
                <a:hlinkClick r:id="rId8"/>
              </a:rPr>
              <a:t>http://chemie.gymnachod.cz</a:t>
            </a:r>
            <a:endParaRPr lang="cs-CZ" sz="2700" dirty="0"/>
          </a:p>
          <a:p>
            <a:r>
              <a:rPr lang="cs-CZ" sz="2700" dirty="0"/>
              <a:t>Gymnázium Jiřího Ortena – sekce chemie: </a:t>
            </a:r>
            <a:r>
              <a:rPr lang="cs-CZ" sz="2700" dirty="0">
                <a:hlinkClick r:id="rId9"/>
              </a:rPr>
              <a:t>http://www.gymkh.cz/search.php?rstext=all-phpRS-all&amp;rstema=23</a:t>
            </a:r>
            <a:r>
              <a:rPr lang="cs-CZ" sz="2700" dirty="0"/>
              <a:t> </a:t>
            </a:r>
          </a:p>
          <a:p>
            <a:r>
              <a:rPr lang="cs-CZ" sz="2700" dirty="0"/>
              <a:t>Stránky chemie Dvořákova gymnázia a střední odborné školy ekonomické v </a:t>
            </a:r>
            <a:r>
              <a:rPr lang="cs-CZ" sz="2700" dirty="0" err="1"/>
              <a:t>Kralupách</a:t>
            </a:r>
            <a:r>
              <a:rPr lang="cs-CZ" sz="2700" dirty="0"/>
              <a:t> nad Vltavou: </a:t>
            </a:r>
            <a:r>
              <a:rPr lang="cs-CZ" sz="2700" dirty="0">
                <a:hlinkClick r:id="rId10"/>
              </a:rPr>
              <a:t>http://www.kralupy.cz/dg/www2/stranky/chemie</a:t>
            </a:r>
            <a:r>
              <a:rPr lang="cs-CZ" sz="2700" dirty="0"/>
              <a:t> </a:t>
            </a:r>
            <a:endParaRPr lang="cs-CZ" sz="2700" dirty="0" smtClean="0"/>
          </a:p>
          <a:p>
            <a:r>
              <a:rPr lang="cs-CZ" sz="2700" dirty="0" smtClean="0"/>
              <a:t>Stránky Gymnázia Svitavy: </a:t>
            </a:r>
            <a:r>
              <a:rPr lang="cs-CZ" sz="2700" dirty="0">
                <a:hlinkClick r:id="rId11"/>
              </a:rPr>
              <a:t>http://</a:t>
            </a:r>
            <a:r>
              <a:rPr lang="cs-CZ" sz="2700" dirty="0" smtClean="0">
                <a:hlinkClick r:id="rId11"/>
              </a:rPr>
              <a:t>www.gy.svitavy.cz/kabinety/kabinet-chemie/ke-stazeni/dokumenty</a:t>
            </a:r>
            <a:r>
              <a:rPr lang="cs-CZ" sz="2700" dirty="0" smtClean="0"/>
              <a:t> </a:t>
            </a:r>
          </a:p>
          <a:p>
            <a:r>
              <a:rPr lang="cs-CZ" sz="2700" dirty="0"/>
              <a:t>Gymnázium Brno-Řečkovice: </a:t>
            </a:r>
            <a:r>
              <a:rPr lang="cs-CZ" sz="2700" dirty="0">
                <a:hlinkClick r:id="rId12"/>
              </a:rPr>
              <a:t>http://</a:t>
            </a:r>
            <a:r>
              <a:rPr lang="cs-CZ" sz="2700" dirty="0" smtClean="0">
                <a:hlinkClick r:id="rId12"/>
              </a:rPr>
              <a:t>www.gyrec.cz/</a:t>
            </a:r>
            <a:r>
              <a:rPr lang="cs-CZ" sz="2700" dirty="0" err="1" smtClean="0">
                <a:hlinkClick r:id="rId12"/>
              </a:rPr>
              <a:t>content</a:t>
            </a:r>
            <a:r>
              <a:rPr lang="cs-CZ" sz="2700" dirty="0" smtClean="0">
                <a:hlinkClick r:id="rId12"/>
              </a:rPr>
              <a:t>/charakteristika-</a:t>
            </a:r>
            <a:r>
              <a:rPr lang="cs-CZ" sz="2700" dirty="0" err="1" smtClean="0">
                <a:hlinkClick r:id="rId12"/>
              </a:rPr>
              <a:t>predmetu</a:t>
            </a:r>
            <a:r>
              <a:rPr lang="cs-CZ" sz="2700" dirty="0" smtClean="0">
                <a:hlinkClick r:id="rId12"/>
              </a:rPr>
              <a:t>-che</a:t>
            </a:r>
            <a:r>
              <a:rPr lang="cs-CZ" sz="2700" dirty="0"/>
              <a:t>, </a:t>
            </a:r>
            <a:r>
              <a:rPr lang="cs-CZ" sz="2700" dirty="0">
                <a:hlinkClick r:id="rId13"/>
              </a:rPr>
              <a:t>http://chemie.gyrec.cz</a:t>
            </a:r>
            <a:r>
              <a:rPr lang="cs-CZ" sz="2700" dirty="0" smtClean="0">
                <a:hlinkClick r:id="rId13"/>
              </a:rPr>
              <a:t>/</a:t>
            </a:r>
            <a:endParaRPr lang="cs-CZ" sz="2700" dirty="0"/>
          </a:p>
          <a:p>
            <a:r>
              <a:rPr lang="cs-CZ" sz="2700" dirty="0" smtClean="0"/>
              <a:t>Gymnázium Ledeč </a:t>
            </a:r>
            <a:r>
              <a:rPr lang="cs-CZ" sz="2700" dirty="0"/>
              <a:t>nad Sázavou: </a:t>
            </a:r>
            <a:r>
              <a:rPr lang="cs-CZ" sz="2700" dirty="0">
                <a:hlinkClick r:id="rId14"/>
              </a:rPr>
              <a:t>http://</a:t>
            </a:r>
            <a:r>
              <a:rPr lang="cs-CZ" sz="2700" dirty="0" smtClean="0">
                <a:hlinkClick r:id="rId14"/>
              </a:rPr>
              <a:t>www.gvi.cz/index.php?o=1000279</a:t>
            </a:r>
            <a:endParaRPr lang="cs-CZ" sz="2700" dirty="0"/>
          </a:p>
          <a:p>
            <a:r>
              <a:rPr lang="cs-CZ" sz="2700" dirty="0"/>
              <a:t>Gymnázium Benešov: </a:t>
            </a:r>
            <a:r>
              <a:rPr lang="cs-CZ" sz="2700" dirty="0">
                <a:hlinkClick r:id="rId15"/>
              </a:rPr>
              <a:t>https://</a:t>
            </a:r>
            <a:r>
              <a:rPr lang="cs-CZ" sz="2700" dirty="0" smtClean="0">
                <a:hlinkClick r:id="rId15"/>
              </a:rPr>
              <a:t>sites.google.com/a/gbn.cz/chemie/materialy-ke-stazeni</a:t>
            </a:r>
            <a:r>
              <a:rPr lang="cs-CZ" sz="2700" dirty="0" smtClean="0"/>
              <a:t> </a:t>
            </a:r>
          </a:p>
          <a:p>
            <a:r>
              <a:rPr lang="cs-CZ" sz="2700" dirty="0"/>
              <a:t>Podještědské </a:t>
            </a:r>
            <a:r>
              <a:rPr lang="cs-CZ" sz="2700" dirty="0" smtClean="0"/>
              <a:t>gymnázium: </a:t>
            </a:r>
            <a:r>
              <a:rPr lang="cs-CZ" sz="2700" dirty="0">
                <a:hlinkClick r:id="rId16"/>
              </a:rPr>
              <a:t>http://</a:t>
            </a:r>
            <a:r>
              <a:rPr lang="cs-CZ" sz="2700" dirty="0" smtClean="0">
                <a:hlinkClick r:id="rId16"/>
              </a:rPr>
              <a:t>www.pglbc.cz/files/chemie/menu.html</a:t>
            </a:r>
            <a:r>
              <a:rPr lang="cs-CZ" sz="2700" dirty="0" smtClean="0"/>
              <a:t> </a:t>
            </a:r>
            <a:endParaRPr lang="cs-CZ" sz="27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5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45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Weby základních škol </a:t>
            </a:r>
            <a:r>
              <a:rPr lang="cs-CZ" sz="48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a jejich učitelů</a:t>
            </a:r>
            <a:endParaRPr lang="cs-CZ" sz="45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r>
              <a:rPr lang="cs-CZ" dirty="0" err="1" smtClean="0"/>
              <a:t>Xantina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http://xantina.hyperlink.cz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/>
              <a:t>Chemie ZŠ by Lucky: </a:t>
            </a:r>
            <a:r>
              <a:rPr lang="cs-CZ" dirty="0">
                <a:hlinkClick r:id="rId4"/>
              </a:rPr>
              <a:t>http://www.chemie.wz.cz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ZŠ </a:t>
            </a:r>
            <a:r>
              <a:rPr lang="cs-CZ" dirty="0" err="1" smtClean="0"/>
              <a:t>Petroldová</a:t>
            </a:r>
            <a:r>
              <a:rPr lang="cs-CZ" dirty="0" smtClean="0"/>
              <a:t>: </a:t>
            </a: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://pertoldova.webzdarma.cz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/>
              <a:t>Učebnice chemie pro 8. ročník </a:t>
            </a:r>
            <a:r>
              <a:rPr lang="cs-CZ" dirty="0" smtClean="0"/>
              <a:t>ZŠ: </a:t>
            </a:r>
            <a:r>
              <a:rPr lang="cs-CZ" dirty="0">
                <a:hlinkClick r:id="rId6"/>
              </a:rPr>
              <a:t>http://www.zschemie.euweb.cz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/>
              <a:t>ZŠ </a:t>
            </a:r>
            <a:r>
              <a:rPr lang="cs-CZ" dirty="0" smtClean="0"/>
              <a:t>Rýnovice: </a:t>
            </a:r>
            <a:r>
              <a:rPr lang="cs-CZ" dirty="0">
                <a:hlinkClick r:id="rId7"/>
              </a:rPr>
              <a:t>http://www.zsrynovice.cz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r>
              <a:rPr lang="cs-CZ" dirty="0"/>
              <a:t>ZŠ </a:t>
            </a:r>
            <a:r>
              <a:rPr lang="cs-CZ" dirty="0" smtClean="0"/>
              <a:t>Jaroše: </a:t>
            </a:r>
            <a:r>
              <a:rPr lang="cs-CZ" dirty="0">
                <a:hlinkClick r:id="rId8"/>
              </a:rPr>
              <a:t>http://vyuka.zsjarose.cz</a:t>
            </a:r>
            <a:r>
              <a:rPr lang="cs-CZ" dirty="0" smtClean="0">
                <a:hlinkClick r:id="rId8"/>
              </a:rPr>
              <a:t>/</a:t>
            </a:r>
            <a:endParaRPr lang="cs-CZ" dirty="0" smtClean="0"/>
          </a:p>
          <a:p>
            <a:r>
              <a:rPr lang="cs-CZ" dirty="0"/>
              <a:t>ZŠ </a:t>
            </a:r>
            <a:r>
              <a:rPr lang="cs-CZ" dirty="0" smtClean="0"/>
              <a:t>Dobřichovice: </a:t>
            </a:r>
            <a:r>
              <a:rPr lang="cs-CZ" dirty="0">
                <a:hlinkClick r:id="rId9"/>
              </a:rPr>
              <a:t>http://www.zsdobrichovice.cz</a:t>
            </a:r>
            <a:r>
              <a:rPr lang="cs-CZ" dirty="0" smtClean="0">
                <a:hlinkClick r:id="rId9"/>
              </a:rPr>
              <a:t>/</a:t>
            </a:r>
            <a:endParaRPr lang="cs-CZ" dirty="0" smtClean="0"/>
          </a:p>
          <a:p>
            <a:r>
              <a:rPr lang="cs-CZ" dirty="0"/>
              <a:t>Chemie na ZŠ </a:t>
            </a:r>
            <a:r>
              <a:rPr lang="cs-CZ" dirty="0" smtClean="0"/>
              <a:t>Komenského: </a:t>
            </a: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www.komenskeho66.cz/materialy/chemie/obsah.html</a:t>
            </a:r>
            <a:r>
              <a:rPr lang="cs-CZ" dirty="0" smtClean="0"/>
              <a:t> </a:t>
            </a:r>
          </a:p>
          <a:p>
            <a:r>
              <a:rPr lang="cs-CZ" dirty="0"/>
              <a:t>Chemie ZŠ </a:t>
            </a:r>
            <a:r>
              <a:rPr lang="cs-CZ" dirty="0" smtClean="0"/>
              <a:t>Třešť: </a:t>
            </a:r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chemie-trest.ic.cz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5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58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Periodické tabulky</a:t>
            </a:r>
            <a:endParaRPr lang="cs-CZ" sz="5800" dirty="0" smtClean="0"/>
          </a:p>
          <a:p>
            <a:r>
              <a:rPr lang="cs-CZ" dirty="0">
                <a:hlinkClick r:id="rId3"/>
              </a:rPr>
              <a:t>http://www.tabulka.cz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4"/>
              </a:rPr>
              <a:t>http://www.piskac.cz/Pavel/PT/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www.tabulka.cz/PTable.zip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chemie.gfxs.cz/index.php?pg=tabulka</a:t>
            </a:r>
            <a:endParaRPr lang="cs-CZ" dirty="0" smtClean="0"/>
          </a:p>
          <a:p>
            <a:r>
              <a:rPr lang="cs-CZ" dirty="0">
                <a:hlinkClick r:id="rId7"/>
              </a:rPr>
              <a:t>http://periodicka-tabulka-prvku.yin.cz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8"/>
              </a:rPr>
              <a:t>http://www.prvky.com</a:t>
            </a:r>
            <a:r>
              <a:rPr lang="cs-CZ" dirty="0" smtClean="0">
                <a:hlinkClick r:id="rId8"/>
              </a:rPr>
              <a:t>/</a:t>
            </a:r>
            <a:r>
              <a:rPr lang="cs-CZ" dirty="0" smtClean="0"/>
              <a:t>  (</a:t>
            </a:r>
            <a:r>
              <a:rPr lang="cs-CZ" dirty="0" smtClean="0">
                <a:hlinkClick r:id="rId9"/>
              </a:rPr>
              <a:t>http</a:t>
            </a:r>
            <a:r>
              <a:rPr lang="cs-CZ" dirty="0">
                <a:hlinkClick r:id="rId9"/>
              </a:rPr>
              <a:t>://</a:t>
            </a:r>
            <a:r>
              <a:rPr lang="cs-CZ" dirty="0" smtClean="0">
                <a:hlinkClick r:id="rId9"/>
              </a:rPr>
              <a:t>www.prvky.com/</a:t>
            </a:r>
            <a:r>
              <a:rPr lang="cs-CZ" dirty="0" err="1" smtClean="0">
                <a:hlinkClick r:id="rId9"/>
              </a:rPr>
              <a:t>pdf</a:t>
            </a:r>
            <a:r>
              <a:rPr lang="cs-CZ" dirty="0" smtClean="0">
                <a:hlinkClick r:id="rId9"/>
              </a:rPr>
              <a:t>/periodicka-tabulka.pdf</a:t>
            </a:r>
            <a:r>
              <a:rPr lang="cs-CZ" dirty="0" smtClean="0"/>
              <a:t>, </a:t>
            </a: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www.prvky.com/</a:t>
            </a:r>
            <a:r>
              <a:rPr lang="cs-CZ" dirty="0" err="1" smtClean="0">
                <a:hlinkClick r:id="rId10"/>
              </a:rPr>
              <a:t>pdf</a:t>
            </a:r>
            <a:r>
              <a:rPr lang="cs-CZ" dirty="0" smtClean="0">
                <a:hlinkClick r:id="rId10"/>
              </a:rPr>
              <a:t>/slepa-periodicka-tabulka.pdf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www.chemie.wz.cz/psp/psp.htm</a:t>
            </a:r>
            <a:r>
              <a:rPr lang="cs-CZ" dirty="0"/>
              <a:t> (</a:t>
            </a:r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www.chemie.wz.cz/testy/psp-table.pdf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13"/>
              </a:rPr>
              <a:t>http://home.tiscali.cz/~cz382002</a:t>
            </a:r>
            <a:r>
              <a:rPr lang="cs-CZ" dirty="0" smtClean="0">
                <a:hlinkClick r:id="rId13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14"/>
              </a:rPr>
              <a:t>http://kle.cz/tabulka</a:t>
            </a:r>
            <a:r>
              <a:rPr lang="cs-CZ" dirty="0" smtClean="0">
                <a:hlinkClick r:id="rId14"/>
              </a:rPr>
              <a:t>/</a:t>
            </a:r>
            <a:r>
              <a:rPr lang="cs-CZ" dirty="0" smtClean="0"/>
              <a:t> (tabulka </a:t>
            </a:r>
            <a:r>
              <a:rPr lang="cs-CZ" dirty="0"/>
              <a:t>pro </a:t>
            </a:r>
            <a:r>
              <a:rPr lang="cs-CZ" dirty="0" smtClean="0"/>
              <a:t>Android</a:t>
            </a:r>
            <a:r>
              <a:rPr lang="cs-CZ" dirty="0"/>
              <a:t>: </a:t>
            </a:r>
            <a:r>
              <a:rPr lang="cs-CZ" dirty="0">
                <a:hlinkClick r:id="rId15"/>
              </a:rPr>
              <a:t>https://</a:t>
            </a:r>
            <a:r>
              <a:rPr lang="cs-CZ" dirty="0" smtClean="0">
                <a:hlinkClick r:id="rId15"/>
              </a:rPr>
              <a:t>play.google.com/store/apps/details?id=cz.kle.tabulka</a:t>
            </a:r>
            <a:r>
              <a:rPr lang="cs-CZ" dirty="0" smtClean="0"/>
              <a:t> , </a:t>
            </a:r>
            <a:r>
              <a:rPr lang="cs-CZ" dirty="0"/>
              <a:t>Google </a:t>
            </a:r>
            <a:r>
              <a:rPr lang="cs-CZ" dirty="0" smtClean="0"/>
              <a:t>Chrome</a:t>
            </a:r>
            <a:r>
              <a:rPr lang="cs-CZ" dirty="0"/>
              <a:t>: </a:t>
            </a:r>
            <a:r>
              <a:rPr lang="cs-CZ" dirty="0">
                <a:hlinkClick r:id="rId16"/>
              </a:rPr>
              <a:t>https://</a:t>
            </a:r>
            <a:r>
              <a:rPr lang="cs-CZ" dirty="0" smtClean="0">
                <a:hlinkClick r:id="rId16"/>
              </a:rPr>
              <a:t>chrome.google.com/</a:t>
            </a:r>
            <a:r>
              <a:rPr lang="cs-CZ" dirty="0" err="1" smtClean="0">
                <a:hlinkClick r:id="rId16"/>
              </a:rPr>
              <a:t>webstore</a:t>
            </a:r>
            <a:r>
              <a:rPr lang="cs-CZ" dirty="0" smtClean="0">
                <a:hlinkClick r:id="rId16"/>
              </a:rPr>
              <a:t>/detail/</a:t>
            </a:r>
            <a:r>
              <a:rPr lang="cs-CZ" dirty="0" err="1" smtClean="0">
                <a:hlinkClick r:id="rId16"/>
              </a:rPr>
              <a:t>periodic</a:t>
            </a:r>
            <a:r>
              <a:rPr lang="cs-CZ" dirty="0" smtClean="0">
                <a:hlinkClick r:id="rId16"/>
              </a:rPr>
              <a:t>-table/</a:t>
            </a:r>
            <a:r>
              <a:rPr lang="cs-CZ" dirty="0" err="1" smtClean="0">
                <a:hlinkClick r:id="rId16"/>
              </a:rPr>
              <a:t>lbepmdjjdieakmhjfhklfddojkfnnhjf?hl</a:t>
            </a:r>
            <a:r>
              <a:rPr lang="cs-CZ" dirty="0" smtClean="0">
                <a:hlinkClick r:id="rId16"/>
              </a:rPr>
              <a:t>=</a:t>
            </a:r>
            <a:r>
              <a:rPr lang="cs-CZ" dirty="0" err="1" smtClean="0">
                <a:hlinkClick r:id="rId16"/>
              </a:rPr>
              <a:t>cs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17"/>
              </a:rPr>
              <a:t>http://</a:t>
            </a:r>
            <a:r>
              <a:rPr lang="cs-CZ" dirty="0" smtClean="0">
                <a:hlinkClick r:id="rId17"/>
              </a:rPr>
              <a:t>periodic.sweb.cz/tabulka.htm</a:t>
            </a:r>
            <a:r>
              <a:rPr lang="cs-CZ" dirty="0" smtClean="0"/>
              <a:t> (</a:t>
            </a:r>
            <a:r>
              <a:rPr lang="cs-CZ" dirty="0">
                <a:hlinkClick r:id="rId18"/>
              </a:rPr>
              <a:t>http://</a:t>
            </a:r>
            <a:r>
              <a:rPr lang="cs-CZ" dirty="0" smtClean="0">
                <a:hlinkClick r:id="rId18"/>
              </a:rPr>
              <a:t>periodic.sweb.cz/periodickatabulka.zip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19"/>
              </a:rPr>
              <a:t>http://www.ptable.com</a:t>
            </a:r>
            <a:r>
              <a:rPr lang="cs-CZ" dirty="0" smtClean="0">
                <a:hlinkClick r:id="rId19"/>
              </a:rPr>
              <a:t>/</a:t>
            </a:r>
            <a:r>
              <a:rPr lang="cs-CZ" dirty="0" smtClean="0"/>
              <a:t> </a:t>
            </a:r>
            <a:r>
              <a:rPr lang="cs-CZ" dirty="0"/>
              <a:t>(orbitaly: </a:t>
            </a:r>
            <a:r>
              <a:rPr lang="cs-CZ" dirty="0">
                <a:hlinkClick r:id="rId20"/>
              </a:rPr>
              <a:t>http://www.ptable.com/#</a:t>
            </a:r>
            <a:r>
              <a:rPr lang="cs-CZ" dirty="0" smtClean="0">
                <a:hlinkClick r:id="rId20"/>
              </a:rPr>
              <a:t>Orbital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21"/>
              </a:rPr>
              <a:t>http://</a:t>
            </a:r>
            <a:r>
              <a:rPr lang="cs-CZ" dirty="0" smtClean="0">
                <a:hlinkClick r:id="rId21"/>
              </a:rPr>
              <a:t>krejcio.wz.cz/tabulka1.htm</a:t>
            </a:r>
            <a:endParaRPr lang="cs-CZ" dirty="0" smtClean="0"/>
          </a:p>
          <a:p>
            <a:r>
              <a:rPr lang="cs-CZ" dirty="0">
                <a:hlinkClick r:id="rId22"/>
              </a:rPr>
              <a:t>http://</a:t>
            </a:r>
            <a:r>
              <a:rPr lang="cs-CZ" dirty="0" smtClean="0">
                <a:hlinkClick r:id="rId22"/>
              </a:rPr>
              <a:t>galerie2.sweb.cz/prvky.htm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23"/>
              </a:rPr>
              <a:t>http://www.pglbc.cz/files/chemie/tabulka.html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8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Zapamatování prvků</a:t>
            </a:r>
          </a:p>
          <a:p>
            <a:r>
              <a:rPr lang="cs-CZ" dirty="0">
                <a:hlinkClick r:id="rId24"/>
              </a:rPr>
              <a:t>http://</a:t>
            </a:r>
            <a:r>
              <a:rPr lang="cs-CZ" dirty="0" smtClean="0">
                <a:hlinkClick r:id="rId24"/>
              </a:rPr>
              <a:t>www.webchemie.cz/pomucky_mnemo.html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25"/>
              </a:rPr>
              <a:t>http://</a:t>
            </a:r>
            <a:r>
              <a:rPr lang="cs-CZ" dirty="0" smtClean="0">
                <a:hlinkClick r:id="rId25"/>
              </a:rPr>
              <a:t>zdenek13.unas.cz/in/text/perioda.htm</a:t>
            </a:r>
            <a:r>
              <a:rPr lang="cs-CZ" dirty="0" smtClean="0"/>
              <a:t>  </a:t>
            </a:r>
          </a:p>
          <a:p>
            <a:endParaRPr lang="cs-CZ" dirty="0" smtClean="0">
              <a:hlinkClick r:id="rId23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6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4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Periodické tabulky – anglické zdroje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http://www.webelements.com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4"/>
              </a:rPr>
              <a:t>http://www.periodicvideos.com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5"/>
              </a:rPr>
              <a:t>http://www.rsc.org/periodic-table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(</a:t>
            </a:r>
            <a:r>
              <a:rPr lang="cs-CZ" dirty="0" err="1" smtClean="0"/>
              <a:t>flash</a:t>
            </a:r>
            <a:r>
              <a:rPr lang="cs-CZ" dirty="0" smtClean="0"/>
              <a:t> </a:t>
            </a:r>
            <a:r>
              <a:rPr lang="cs-CZ" dirty="0"/>
              <a:t>verze 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www.rsc.org/</a:t>
            </a:r>
            <a:r>
              <a:rPr lang="cs-CZ" dirty="0" err="1" smtClean="0">
                <a:hlinkClick r:id="rId6"/>
              </a:rPr>
              <a:t>chemsoc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visualelements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pages</a:t>
            </a:r>
            <a:r>
              <a:rPr lang="cs-CZ" dirty="0" smtClean="0">
                <a:hlinkClick r:id="rId6"/>
              </a:rPr>
              <a:t>/pertable_fla.htm</a:t>
            </a:r>
            <a:r>
              <a:rPr lang="cs-CZ" dirty="0" smtClean="0"/>
              <a:t>)</a:t>
            </a:r>
            <a:endParaRPr lang="cs-CZ" dirty="0">
              <a:hlinkClick r:id="rId7"/>
            </a:endParaRPr>
          </a:p>
          <a:p>
            <a:r>
              <a:rPr lang="cs-CZ" dirty="0" smtClean="0">
                <a:hlinkClick r:id="rId7"/>
              </a:rPr>
              <a:t>http</a:t>
            </a:r>
            <a:r>
              <a:rPr lang="cs-CZ" dirty="0">
                <a:hlinkClick r:id="rId7"/>
              </a:rPr>
              <a:t>://www.chemicool.com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r>
              <a:rPr lang="cs-CZ" dirty="0">
                <a:hlinkClick r:id="rId8"/>
              </a:rPr>
              <a:t>http://www.periodictable.com</a:t>
            </a:r>
            <a:r>
              <a:rPr lang="cs-CZ" dirty="0" smtClean="0">
                <a:hlinkClick r:id="rId8"/>
              </a:rPr>
              <a:t>/</a:t>
            </a:r>
            <a:r>
              <a:rPr lang="cs-CZ" dirty="0" smtClean="0"/>
              <a:t>  </a:t>
            </a:r>
          </a:p>
          <a:p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pse.merck.de/merck.php?lang=EN</a:t>
            </a:r>
            <a:r>
              <a:rPr lang="cs-CZ" dirty="0"/>
              <a:t> </a:t>
            </a:r>
            <a:r>
              <a:rPr lang="cs-CZ" dirty="0" smtClean="0"/>
              <a:t>(český popis</a:t>
            </a:r>
            <a:r>
              <a:rPr lang="cs-CZ" dirty="0"/>
              <a:t>: </a:t>
            </a: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www.merckmillipore.cz/periodicka-tabulka-prvk%C5%AF/c_v.Gb.s1LjHEAAAEWTeYfVhTo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>
                <a:hlinkClick r:id="rId11"/>
              </a:rPr>
              <a:t>http</a:t>
            </a:r>
            <a:r>
              <a:rPr lang="cs-CZ" dirty="0">
                <a:hlinkClick r:id="rId11"/>
              </a:rPr>
              <a:t>://</a:t>
            </a:r>
            <a:r>
              <a:rPr lang="cs-CZ" dirty="0" smtClean="0">
                <a:hlinkClick r:id="rId11"/>
              </a:rPr>
              <a:t>periodic.lanl.gov/24.shtml</a:t>
            </a:r>
            <a:endParaRPr lang="cs-CZ" dirty="0"/>
          </a:p>
          <a:p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www.neubert.net/PSETable.html</a:t>
            </a:r>
            <a:endParaRPr lang="cs-CZ" dirty="0" smtClean="0"/>
          </a:p>
          <a:p>
            <a:r>
              <a:rPr lang="cs-CZ" dirty="0" smtClean="0"/>
              <a:t>Element song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r>
              <a:rPr lang="cs-CZ" dirty="0">
                <a:sym typeface="Wingdings" panose="05000000000000000000" pitchFamily="2" charset="2"/>
                <a:hlinkClick r:id="rId13"/>
              </a:rPr>
              <a:t>http://</a:t>
            </a:r>
            <a:r>
              <a:rPr lang="cs-CZ" dirty="0" smtClean="0">
                <a:sym typeface="Wingdings" panose="05000000000000000000" pitchFamily="2" charset="2"/>
                <a:hlinkClick r:id="rId13"/>
              </a:rPr>
              <a:t>www.youtube.com/watch?v=GFIvXVMbII0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endParaRPr lang="cs-CZ" dirty="0" smtClean="0"/>
          </a:p>
          <a:p>
            <a:endParaRPr lang="cs-CZ" dirty="0" smtClean="0"/>
          </a:p>
          <a:p>
            <a:pPr marL="0" lvl="0" indent="0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4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Periodické tabulky – </a:t>
            </a:r>
            <a:r>
              <a:rPr lang="cs-CZ" sz="4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testy</a:t>
            </a:r>
            <a:endParaRPr lang="cs-CZ" dirty="0" smtClean="0"/>
          </a:p>
          <a:p>
            <a:r>
              <a:rPr lang="cs-CZ" dirty="0" smtClean="0">
                <a:hlinkClick r:id="rId14"/>
              </a:rPr>
              <a:t>http</a:t>
            </a:r>
            <a:r>
              <a:rPr lang="cs-CZ" dirty="0">
                <a:hlinkClick r:id="rId14"/>
              </a:rPr>
              <a:t>://</a:t>
            </a:r>
            <a:r>
              <a:rPr lang="cs-CZ" dirty="0" smtClean="0">
                <a:hlinkClick r:id="rId14"/>
              </a:rPr>
              <a:t>www.testpark.cz/testy/chemie/periodicka-soustava-prvku-psp-503</a:t>
            </a:r>
            <a:endParaRPr lang="cs-CZ" dirty="0" smtClean="0"/>
          </a:p>
          <a:p>
            <a:r>
              <a:rPr lang="cs-CZ" dirty="0">
                <a:hlinkClick r:id="rId15"/>
              </a:rPr>
              <a:t>http://</a:t>
            </a:r>
            <a:r>
              <a:rPr lang="cs-CZ" dirty="0" smtClean="0">
                <a:hlinkClick r:id="rId15"/>
              </a:rPr>
              <a:t>www.testpark.cz/testy/chemie/psp-511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1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84784"/>
          </a:xfrm>
        </p:spPr>
        <p:txBody>
          <a:bodyPr/>
          <a:lstStyle/>
          <a:p>
            <a:r>
              <a:rPr lang="cs-CZ" sz="4400" dirty="0" smtClean="0"/>
              <a:t>Chemické editory</a:t>
            </a:r>
            <a:br>
              <a:rPr lang="cs-CZ" sz="4400" dirty="0" smtClean="0"/>
            </a:br>
            <a:r>
              <a:rPr lang="cs-CZ" sz="4400" dirty="0" smtClean="0"/>
              <a:t>(chemické grafické programy)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cs-CZ" dirty="0"/>
              <a:t>editory chemických </a:t>
            </a:r>
            <a:r>
              <a:rPr lang="cs-CZ" dirty="0" smtClean="0"/>
              <a:t>vzorců</a:t>
            </a:r>
          </a:p>
          <a:p>
            <a:r>
              <a:rPr lang="cs-CZ" dirty="0" smtClean="0"/>
              <a:t>editory </a:t>
            </a:r>
            <a:r>
              <a:rPr lang="cs-CZ" dirty="0"/>
              <a:t>struktur, </a:t>
            </a:r>
            <a:endParaRPr lang="cs-CZ" dirty="0" smtClean="0"/>
          </a:p>
          <a:p>
            <a:r>
              <a:rPr lang="cs-CZ" dirty="0"/>
              <a:t>editory </a:t>
            </a:r>
            <a:r>
              <a:rPr lang="cs-CZ" dirty="0" smtClean="0"/>
              <a:t>spekter,</a:t>
            </a:r>
          </a:p>
          <a:p>
            <a:r>
              <a:rPr lang="cs-CZ" dirty="0"/>
              <a:t>editory </a:t>
            </a:r>
            <a:r>
              <a:rPr lang="cs-CZ" dirty="0" smtClean="0"/>
              <a:t>schémat,</a:t>
            </a:r>
          </a:p>
          <a:p>
            <a:r>
              <a:rPr lang="cs-CZ" dirty="0" smtClean="0"/>
              <a:t>kombinace výše uvedených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8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4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Testy a procvičování</a:t>
            </a:r>
            <a:endParaRPr lang="cs-CZ" dirty="0" smtClean="0"/>
          </a:p>
          <a:p>
            <a:pPr lvl="0"/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www.studiumchemie.cz/editor.php</a:t>
            </a:r>
            <a:r>
              <a:rPr lang="cs-CZ" dirty="0" smtClean="0"/>
              <a:t> </a:t>
            </a:r>
          </a:p>
          <a:p>
            <a:pPr lvl="0"/>
            <a:r>
              <a:rPr lang="cs-CZ" dirty="0">
                <a:hlinkClick r:id="rId4"/>
              </a:rPr>
              <a:t>http://testy.nanic.cz/testy/chemie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lvl="0"/>
            <a:r>
              <a:rPr lang="cs-CZ" dirty="0">
                <a:hlinkClick r:id="rId5"/>
              </a:rPr>
              <a:t>http://www.testpark.cz/testy/chemie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</a:p>
          <a:p>
            <a:pPr lvl="0"/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www.pglbc.cz/files/chemie/test_menu.html?cislo=on</a:t>
            </a:r>
            <a:endParaRPr lang="cs-CZ" dirty="0" smtClean="0"/>
          </a:p>
          <a:p>
            <a:pPr lvl="0"/>
            <a:endParaRPr lang="cs-CZ" dirty="0" smtClean="0"/>
          </a:p>
          <a:p>
            <a:r>
              <a:rPr lang="cs-CZ" dirty="0" smtClean="0"/>
              <a:t>názvosloví </a:t>
            </a:r>
            <a:r>
              <a:rPr lang="cs-CZ" dirty="0"/>
              <a:t>anorganických sloučenin: </a:t>
            </a:r>
            <a:endParaRPr lang="cs-CZ" dirty="0" smtClean="0"/>
          </a:p>
          <a:p>
            <a:pPr lvl="1"/>
            <a:r>
              <a:rPr lang="cs-CZ" u="sng" dirty="0" smtClean="0">
                <a:hlinkClick r:id="rId7"/>
              </a:rPr>
              <a:t>http</a:t>
            </a:r>
            <a:r>
              <a:rPr lang="cs-CZ" u="sng" dirty="0">
                <a:hlinkClick r:id="rId7"/>
              </a:rPr>
              <a:t>://anorganika.gfxs.cz/index.php?id=0</a:t>
            </a:r>
            <a:endParaRPr lang="cs-CZ" dirty="0"/>
          </a:p>
          <a:p>
            <a:pPr lvl="1"/>
            <a:r>
              <a:rPr lang="cs-CZ" dirty="0" smtClean="0">
                <a:hlinkClick r:id="rId8"/>
              </a:rPr>
              <a:t>http</a:t>
            </a:r>
            <a:r>
              <a:rPr lang="cs-CZ" dirty="0">
                <a:hlinkClick r:id="rId8"/>
              </a:rPr>
              <a:t>://www.chemie.didaktis.net/test_creator.php</a:t>
            </a:r>
            <a:endParaRPr lang="cs-CZ" dirty="0"/>
          </a:p>
          <a:p>
            <a:pPr lvl="1"/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www.mojeskola.cz/Vyuka/Php/Learning/Chemie/vyber_testu2.php</a:t>
            </a:r>
            <a:endParaRPr lang="cs-CZ" dirty="0" smtClean="0"/>
          </a:p>
          <a:p>
            <a:pPr lvl="1"/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www.testpark.cz/testy/chemie/chemicke-vzorce-504</a:t>
            </a:r>
            <a:r>
              <a:rPr lang="cs-CZ" dirty="0"/>
              <a:t> a </a:t>
            </a:r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www.testpark.cz/testy/chemie/nazvoslovi-509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chemické výpočty: </a:t>
            </a:r>
          </a:p>
          <a:p>
            <a:r>
              <a:rPr lang="cs-CZ" dirty="0" smtClean="0">
                <a:hlinkClick r:id="rId12"/>
              </a:rPr>
              <a:t>http</a:t>
            </a:r>
            <a:r>
              <a:rPr lang="cs-CZ" dirty="0">
                <a:hlinkClick r:id="rId12"/>
              </a:rPr>
              <a:t>://</a:t>
            </a:r>
            <a:r>
              <a:rPr lang="cs-CZ" dirty="0" smtClean="0">
                <a:hlinkClick r:id="rId12"/>
              </a:rPr>
              <a:t>www.mojeskola.cz/Vyuka/Php/Vypocty.php</a:t>
            </a:r>
            <a:endParaRPr lang="cs-CZ" dirty="0" smtClean="0"/>
          </a:p>
          <a:p>
            <a:r>
              <a:rPr lang="cs-CZ" dirty="0">
                <a:hlinkClick r:id="rId13"/>
              </a:rPr>
              <a:t>http://chemicke-vypocty.cz</a:t>
            </a:r>
            <a:r>
              <a:rPr lang="cs-CZ" dirty="0" smtClean="0">
                <a:hlinkClick r:id="rId13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14"/>
              </a:rPr>
              <a:t>http://vypocty.webchemie.cz</a:t>
            </a:r>
            <a:r>
              <a:rPr lang="cs-CZ" dirty="0" smtClean="0">
                <a:hlinkClick r:id="rId14"/>
              </a:rPr>
              <a:t>/</a:t>
            </a:r>
            <a:r>
              <a:rPr lang="cs-CZ" dirty="0" smtClean="0"/>
              <a:t>  </a:t>
            </a:r>
            <a:endParaRPr lang="cs-CZ" dirty="0" smtClean="0">
              <a:hlinkClick r:id="rId15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2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4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Diskusní fóra</a:t>
            </a:r>
            <a:endParaRPr lang="cs-CZ" dirty="0" smtClean="0"/>
          </a:p>
          <a:p>
            <a:pPr lvl="0"/>
            <a:r>
              <a:rPr lang="cs-CZ" dirty="0"/>
              <a:t>Studiumchemie.cz: </a:t>
            </a:r>
            <a:r>
              <a:rPr lang="cs-CZ" u="sng" dirty="0">
                <a:hlinkClick r:id="rId3"/>
              </a:rPr>
              <a:t>http://www.studiumchemie.cz/odpovedna.php</a:t>
            </a:r>
            <a:r>
              <a:rPr lang="cs-CZ" dirty="0"/>
              <a:t>   </a:t>
            </a:r>
          </a:p>
          <a:p>
            <a:pPr lvl="0"/>
            <a:r>
              <a:rPr lang="cs-CZ" dirty="0"/>
              <a:t>RVP.cz: </a:t>
            </a:r>
            <a:r>
              <a:rPr lang="cs-CZ" u="sng" dirty="0">
                <a:hlinkClick r:id="rId4"/>
              </a:rPr>
              <a:t>http://diskuze.rvp.cz/search.php?keywords=chemie&amp;go.x=-833&amp;go.y=-48&amp;rvpSearchScope=module</a:t>
            </a:r>
            <a:endParaRPr lang="cs-CZ" dirty="0"/>
          </a:p>
          <a:p>
            <a:pPr lvl="0"/>
            <a:r>
              <a:rPr lang="cs-CZ" dirty="0"/>
              <a:t>Infovek.sk: </a:t>
            </a:r>
            <a:r>
              <a:rPr lang="cs-CZ" u="sng" dirty="0">
                <a:hlinkClick r:id="rId5"/>
              </a:rPr>
              <a:t>http://www.infovek.sk/forum/viewforum.php?f=18</a:t>
            </a:r>
            <a:endParaRPr lang="cs-CZ" dirty="0"/>
          </a:p>
          <a:p>
            <a:pPr lvl="0"/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forums</a:t>
            </a:r>
            <a:r>
              <a:rPr lang="cs-CZ" dirty="0"/>
              <a:t>: </a:t>
            </a:r>
            <a:r>
              <a:rPr lang="cs-CZ" u="sng" dirty="0">
                <a:hlinkClick r:id="rId6"/>
              </a:rPr>
              <a:t>http://www.chemicalforums.com/index.php?board=24.0</a:t>
            </a:r>
            <a:endParaRPr lang="cs-CZ" dirty="0"/>
          </a:p>
          <a:p>
            <a:pPr lvl="0"/>
            <a:r>
              <a:rPr lang="cs-CZ" dirty="0"/>
              <a:t>E-</a:t>
            </a:r>
            <a:r>
              <a:rPr lang="cs-CZ" dirty="0" err="1"/>
              <a:t>ChemBook</a:t>
            </a:r>
            <a:r>
              <a:rPr lang="cs-CZ" dirty="0"/>
              <a:t>: </a:t>
            </a:r>
            <a:r>
              <a:rPr lang="cs-CZ" u="sng" dirty="0">
                <a:hlinkClick r:id="rId7"/>
              </a:rPr>
              <a:t>http://www.e-chembook.eu/cz/forum/3</a:t>
            </a:r>
            <a:endParaRPr lang="cs-CZ" dirty="0"/>
          </a:p>
          <a:p>
            <a:r>
              <a:rPr lang="cs-CZ" dirty="0"/>
              <a:t>již ukončené diskusní fórum Sdružení didaktiků chemie: </a:t>
            </a: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pdf.uhk.cz/kch_old/sdruzeni/diskusnf.html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4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Seznamy odkazů</a:t>
            </a:r>
            <a:endParaRPr lang="cs-CZ" dirty="0" smtClean="0"/>
          </a:p>
          <a:p>
            <a:endParaRPr lang="cs-CZ" dirty="0" smtClean="0">
              <a:hlinkClick r:id=""/>
            </a:endParaRPr>
          </a:p>
          <a:p>
            <a:r>
              <a:rPr lang="cs-CZ" dirty="0" smtClean="0">
                <a:hlinkClick r:id=""/>
              </a:rPr>
              <a:t>http://abcdimenze.wz.cz/linky/odkazy05.html</a:t>
            </a:r>
          </a:p>
          <a:p>
            <a:r>
              <a:rPr lang="cs-CZ" dirty="0" smtClean="0"/>
              <a:t>(</a:t>
            </a:r>
            <a:r>
              <a:rPr lang="cs-CZ" dirty="0" smtClean="0">
                <a:hlinkClick r:id="rId3"/>
              </a:rPr>
              <a:t>http://www.scitech.cz/stlinky.htm</a:t>
            </a:r>
            <a:r>
              <a:rPr lang="cs-CZ" dirty="0" smtClean="0"/>
              <a:t>)</a:t>
            </a:r>
            <a:endParaRPr lang="cs-CZ" dirty="0" smtClean="0">
              <a:hlinkClick r:id=""/>
            </a:endParaRPr>
          </a:p>
          <a:p>
            <a:r>
              <a:rPr lang="cs-CZ" dirty="0" smtClean="0">
                <a:hlinkClick r:id=""/>
              </a:rPr>
              <a:t>http://canov.jergym.cz/vyhledav/chemici.html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http://www.zsrynovice.cz/old/chemie/uvod/zajmav_odkazy.html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http://www.kralupy.cz/dg/www2/stranky/chemie/odkazy.htm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6"/>
              </a:rPr>
              <a:t>http://www.gymnaziumtu.cz/chemicke-odkazy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http://krejcio.wz.cz/odkazy.htm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https://sites.google.com/a/gbn.cz/chemie/chemicke-odkazy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http://www.prvky.com/weby.html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http://www.veskole.cz/dumy/vyhledavani/fs=%7Cas=%7Cip=29%7Citz=94%7Ckz=126,127%7Cp=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hlinkClick r:id=""/>
              </a:rPr>
              <a:t>http://chemistrynetwork.pixel-online.org/TRS_index.php</a:t>
            </a:r>
          </a:p>
          <a:p>
            <a:r>
              <a:rPr lang="cs-CZ" dirty="0" smtClean="0">
                <a:hlinkClick r:id=""/>
              </a:rPr>
              <a:t>http://www.dmoz.org/Science/Chemistry/Education/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http://tccc.iesl.forth.gr/chemistry/scied_chem.html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0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4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Databáze, uložiště DUM</a:t>
            </a:r>
          </a:p>
          <a:p>
            <a:r>
              <a:rPr lang="cs-CZ" dirty="0"/>
              <a:t>Podpora výuky fyziky a chemie formou prezentace: </a:t>
            </a:r>
            <a:r>
              <a:rPr lang="cs-CZ" dirty="0">
                <a:hlinkClick r:id="rId3"/>
              </a:rPr>
              <a:t>http://www.prezentace-fyzika-chemie.wz.cz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err="1" smtClean="0"/>
              <a:t>DUMy</a:t>
            </a:r>
            <a:r>
              <a:rPr lang="cs-CZ" dirty="0"/>
              <a:t> RVP: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dum.rvp.cz/index.html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Veškole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http://www.veskole.cz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(sekce </a:t>
            </a:r>
            <a:r>
              <a:rPr lang="cs-CZ" dirty="0"/>
              <a:t>chemie: </a:t>
            </a:r>
            <a:r>
              <a:rPr lang="cs-CZ" dirty="0" smtClean="0">
                <a:hlinkClick r:id="rId6"/>
              </a:rPr>
              <a:t>http://www.veskole.cz/dumy/</a:t>
            </a:r>
            <a:r>
              <a:rPr lang="cs-CZ" dirty="0" err="1" smtClean="0">
                <a:hlinkClick r:id="rId6"/>
              </a:rPr>
              <a:t>vyhledavani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fs</a:t>
            </a:r>
            <a:r>
              <a:rPr lang="cs-CZ" dirty="0" smtClean="0">
                <a:hlinkClick r:id="rId6"/>
              </a:rPr>
              <a:t>=|as=|</a:t>
            </a:r>
            <a:r>
              <a:rPr lang="cs-CZ" dirty="0" err="1" smtClean="0">
                <a:hlinkClick r:id="rId6"/>
              </a:rPr>
              <a:t>ip</a:t>
            </a:r>
            <a:r>
              <a:rPr lang="cs-CZ" dirty="0" smtClean="0">
                <a:hlinkClick r:id="rId6"/>
              </a:rPr>
              <a:t>=29|itz=|kz=126,127|p=</a:t>
            </a:r>
            <a:r>
              <a:rPr lang="cs-CZ" dirty="0" smtClean="0"/>
              <a:t>) </a:t>
            </a:r>
          </a:p>
          <a:p>
            <a:r>
              <a:rPr lang="cs-CZ" dirty="0"/>
              <a:t>DUMY.cz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dumy.cz/vyhledavani?fraze=chemie&amp;x=0&amp;y=0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pPr marL="0" indent="0">
              <a:spcAft>
                <a:spcPts val="600"/>
              </a:spcAft>
              <a:buClr>
                <a:srgbClr val="2F5897"/>
              </a:buClr>
              <a:buNone/>
            </a:pPr>
            <a:r>
              <a:rPr lang="cs-CZ" sz="3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Dumy škol:</a:t>
            </a:r>
          </a:p>
          <a:p>
            <a:r>
              <a:rPr lang="cs-CZ" dirty="0">
                <a:hlinkClick r:id="rId8"/>
              </a:rPr>
              <a:t>http://www.gymta.cz/_</a:t>
            </a:r>
            <a:r>
              <a:rPr lang="cs-CZ" dirty="0" smtClean="0">
                <a:hlinkClick r:id="rId8"/>
              </a:rPr>
              <a:t>dum/ch/main1.html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9"/>
              </a:rPr>
              <a:t>http://www.ssvos.cz/dumyssvos/3.-</a:t>
            </a:r>
            <a:r>
              <a:rPr lang="cs-CZ" dirty="0" smtClean="0">
                <a:hlinkClick r:id="rId9"/>
              </a:rPr>
              <a:t>sada-chemie.html</a:t>
            </a:r>
            <a:endParaRPr lang="cs-CZ" dirty="0"/>
          </a:p>
          <a:p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skola.szsdecin.cz/dumy-chemie-m658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11"/>
              </a:rPr>
              <a:t>http://www.spssol.cz/DUMy/Chemie/2.sada</a:t>
            </a:r>
            <a:r>
              <a:rPr lang="cs-CZ" dirty="0" smtClean="0">
                <a:hlinkClick r:id="rId11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12"/>
              </a:rPr>
              <a:t>http://dumy.gymnachod.cz/predmet/chemie/Chemie/Chemie---sada-13</a:t>
            </a:r>
            <a:r>
              <a:rPr lang="cs-CZ" dirty="0" smtClean="0">
                <a:hlinkClick r:id="rId12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13"/>
              </a:rPr>
              <a:t>http://</a:t>
            </a:r>
            <a:r>
              <a:rPr lang="cs-CZ" dirty="0" smtClean="0">
                <a:hlinkClick r:id="rId13"/>
              </a:rPr>
              <a:t>www.gymsusice.cz/projekty/eu_penize_ss/dumy_ke_stazeni.html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14"/>
              </a:rPr>
              <a:t>http://</a:t>
            </a:r>
            <a:r>
              <a:rPr lang="cs-CZ" dirty="0" smtClean="0">
                <a:hlinkClick r:id="rId14"/>
              </a:rPr>
              <a:t>www.komenskeho.cz/vypracovane-dumy</a:t>
            </a:r>
            <a:r>
              <a:rPr lang="cs-CZ" dirty="0" smtClean="0"/>
              <a:t> -  sekce Chemie</a:t>
            </a:r>
          </a:p>
          <a:p>
            <a:r>
              <a:rPr lang="cs-CZ" dirty="0">
                <a:hlinkClick r:id="rId15"/>
              </a:rPr>
              <a:t>http://</a:t>
            </a:r>
            <a:r>
              <a:rPr lang="cs-CZ" dirty="0" smtClean="0">
                <a:hlinkClick r:id="rId15"/>
              </a:rPr>
              <a:t>www.oblacna.cz/225-DUM.html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16"/>
              </a:rPr>
              <a:t>http://</a:t>
            </a:r>
            <a:r>
              <a:rPr lang="cs-CZ" dirty="0" smtClean="0">
                <a:hlinkClick r:id="rId16"/>
              </a:rPr>
              <a:t>www.oapion.cz/dum/dumy.html</a:t>
            </a:r>
            <a:endParaRPr lang="cs-CZ" dirty="0" smtClean="0"/>
          </a:p>
          <a:p>
            <a:r>
              <a:rPr lang="cs-CZ" dirty="0">
                <a:hlinkClick r:id="rId17"/>
              </a:rPr>
              <a:t>http://</a:t>
            </a:r>
            <a:r>
              <a:rPr lang="cs-CZ" dirty="0" smtClean="0">
                <a:hlinkClick r:id="rId17"/>
              </a:rPr>
              <a:t>mis.3zslouny.cz/chemie.php</a:t>
            </a:r>
            <a:endParaRPr lang="cs-CZ" dirty="0" smtClean="0"/>
          </a:p>
          <a:p>
            <a:r>
              <a:rPr lang="cs-CZ" dirty="0">
                <a:hlinkClick r:id="rId18"/>
              </a:rPr>
              <a:t>http://</a:t>
            </a:r>
            <a:r>
              <a:rPr lang="cs-CZ" dirty="0" smtClean="0">
                <a:hlinkClick r:id="rId18"/>
              </a:rPr>
              <a:t>zsms.streliceubrna.cz/moodle/course/category.php?id=12</a:t>
            </a:r>
            <a:endParaRPr lang="cs-CZ" dirty="0" smtClean="0"/>
          </a:p>
          <a:p>
            <a:r>
              <a:rPr lang="cs-CZ" dirty="0" smtClean="0"/>
              <a:t>… a mnoho dalších</a:t>
            </a:r>
            <a:endParaRPr lang="cs-CZ" dirty="0"/>
          </a:p>
          <a:p>
            <a:pPr>
              <a:spcAft>
                <a:spcPts val="600"/>
              </a:spcAft>
              <a:buClr>
                <a:srgbClr val="2F5897"/>
              </a:buClr>
            </a:pPr>
            <a:endParaRPr lang="cs-CZ" dirty="0" smtClean="0">
              <a:hlinkClick r:id="rId19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0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600200"/>
          </a:xfrm>
        </p:spPr>
        <p:txBody>
          <a:bodyPr/>
          <a:lstStyle/>
          <a:p>
            <a:r>
              <a:rPr lang="cs-CZ" sz="4800" dirty="0" smtClean="0"/>
              <a:t>Děkuji Vám za pozornost!</a:t>
            </a:r>
            <a:endParaRPr lang="cs-CZ" sz="4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329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BÍLEK</a:t>
            </a:r>
            <a:r>
              <a:rPr lang="cs-CZ" dirty="0"/>
              <a:t>, M. </a:t>
            </a:r>
            <a:r>
              <a:rPr lang="cs-CZ" i="1" dirty="0"/>
              <a:t>ICT ve výuce chemie: studijní materiály pro realizaci volitelného modulu P v rámci Státní informační politiky ve vzdělávání</a:t>
            </a:r>
            <a:r>
              <a:rPr lang="cs-CZ" dirty="0"/>
              <a:t>. Hradec Králové: </a:t>
            </a:r>
            <a:r>
              <a:rPr lang="cs-CZ" dirty="0" err="1"/>
              <a:t>Gaudeamus</a:t>
            </a:r>
            <a:r>
              <a:rPr lang="cs-CZ" dirty="0"/>
              <a:t>, 2005. ISBN 80-7041-631-9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www.sciencegeek.net/Chemistry/chemware/chemware.shtml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3"/>
              </a:rPr>
              <a:t>http://www.gunda.hu/dprogs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HLAVENKA, J. </a:t>
            </a:r>
            <a:r>
              <a:rPr lang="cs-CZ" i="1" dirty="0"/>
              <a:t>Výkladový slovník výpočetní techniky a komunikací: 5500 pojmů z oblasti výpočetní techniky: přes 7000 křížových vazeb: výklad anglických a českých odborných pojmů</a:t>
            </a:r>
            <a:r>
              <a:rPr lang="cs-CZ" dirty="0"/>
              <a:t>. 3. vyd. Praha: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1997. ISBN 80-7226-023-5.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BÍLEK, M. </a:t>
            </a:r>
            <a:r>
              <a:rPr lang="cs-CZ" i="1" dirty="0"/>
              <a:t>ICT ve výuce chemie: studijní materiály pro realizaci volitelného modulu P v rámci Státní informační politiky ve vzdělávání</a:t>
            </a:r>
            <a:r>
              <a:rPr lang="cs-CZ" dirty="0"/>
              <a:t>. Hradec Králové: </a:t>
            </a:r>
            <a:r>
              <a:rPr lang="cs-CZ" dirty="0" err="1"/>
              <a:t>Gaudeamus</a:t>
            </a:r>
            <a:r>
              <a:rPr lang="cs-CZ" dirty="0"/>
              <a:t>, 2005. ISBN 80-7041-631-9.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LEPIL, O. </a:t>
            </a:r>
            <a:r>
              <a:rPr lang="cs-CZ" i="1" dirty="0"/>
              <a:t>Teorie a praxe tvorby výukových materiálů</a:t>
            </a:r>
            <a:r>
              <a:rPr lang="cs-CZ" dirty="0"/>
              <a:t> [online]. Olomouc: Univerzita Palackého v Olomouci, 2010. [cit. 2013-07-30]. ISBN 978-80-244-2489-7. Dostupné z: </a:t>
            </a:r>
            <a:r>
              <a:rPr lang="cs-CZ" dirty="0">
                <a:hlinkClick r:id="rId4"/>
              </a:rPr>
              <a:t>http://zvyp.upol.cz/publikace/lepil.pdf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DOSTÁL, J. Výukový software a počítačové hry - nástroje moderního vzdělávání. </a:t>
            </a:r>
            <a:r>
              <a:rPr lang="cs-CZ" i="1" dirty="0"/>
              <a:t>Časopis pro technickou a informační výchovu</a:t>
            </a:r>
            <a:r>
              <a:rPr lang="cs-CZ" dirty="0"/>
              <a:t>. 2009, roč. 1, č. 1, s. 23–28. ISSN 1803-537X</a:t>
            </a:r>
            <a:r>
              <a:rPr lang="cs-CZ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9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cs-CZ" dirty="0" smtClean="0"/>
              <a:t>MAZÁK</a:t>
            </a:r>
            <a:r>
              <a:rPr lang="cs-CZ" dirty="0"/>
              <a:t>, E. </a:t>
            </a:r>
            <a:r>
              <a:rPr lang="cs-CZ" i="1" dirty="0"/>
              <a:t>Počítačové výukové programy a metodika jejich tvorby</a:t>
            </a:r>
            <a:r>
              <a:rPr lang="cs-CZ" dirty="0"/>
              <a:t>. Praha: Ústav školských informací při ministerstvu školství ČSR, 1988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2"/>
              </a:rPr>
              <a:t>http://pachner.inshop.cz/inshop/chemie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3"/>
              </a:rPr>
              <a:t>http://zebrasystems.eu/e-learning-multimedia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4"/>
              </a:rPr>
              <a:t>http://shop.backup-store.cz/chemie1.html?___</a:t>
            </a:r>
            <a:r>
              <a:rPr lang="cs-CZ" dirty="0" smtClean="0">
                <a:hlinkClick r:id="rId4"/>
              </a:rPr>
              <a:t>store=cz</a:t>
            </a:r>
            <a:endParaRPr lang="cs-CZ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shop.backup-store.cz/chemie1-1.html</a:t>
            </a:r>
            <a:endParaRPr lang="cs-CZ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www.terasoft.cz/index2.htm</a:t>
            </a:r>
            <a:endParaRPr lang="cs-CZ" dirty="0"/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www.jazykovyobchod.cz/product.asp?id=522</a:t>
            </a:r>
            <a:endParaRPr lang="cs-CZ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www.jazykovyobchod.cz/product.asp?id=523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eshop.flexilearn.cz/Kategorie/iuc-druhy-stupen-cap-chemie</a:t>
            </a:r>
            <a:endParaRPr lang="cs-CZ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moderniucitel.pilsedu.cz/index.php/ke-staeni/materialy-k-samostudiu/209-ii</a:t>
            </a:r>
            <a:endParaRPr lang="cs-CZ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www.avmedia.cz/smart-produkty/smart-notebook-software.html</a:t>
            </a:r>
            <a:endParaRPr lang="cs-CZ" dirty="0" smtClean="0"/>
          </a:p>
          <a:p>
            <a:pPr marL="514350" indent="-514350">
              <a:buFont typeface="+mj-lt"/>
              <a:buAutoNum type="arabicPeriod" startAt="8"/>
            </a:pPr>
            <a:endParaRPr lang="cs-CZ" dirty="0" smtClean="0"/>
          </a:p>
          <a:p>
            <a:pPr marL="514350" indent="-514350">
              <a:buFont typeface="+mj-lt"/>
              <a:buAutoNum type="arabicPeriod" startAt="8"/>
            </a:pPr>
            <a:endParaRPr lang="cs-CZ" dirty="0" smtClean="0"/>
          </a:p>
          <a:p>
            <a:pPr marL="514350" indent="-514350">
              <a:buFont typeface="+mj-lt"/>
              <a:buAutoNum type="arabicPeriod" startAt="8"/>
            </a:pPr>
            <a:endParaRPr lang="cs-CZ" dirty="0" smtClean="0"/>
          </a:p>
          <a:p>
            <a:pPr marL="514350" indent="-514350">
              <a:buFont typeface="+mj-lt"/>
              <a:buAutoNum type="arabicPeriod" startAt="8"/>
            </a:pPr>
            <a:endParaRPr lang="cs-CZ" dirty="0"/>
          </a:p>
          <a:p>
            <a:pPr marL="514350" indent="-514350">
              <a:buFont typeface="+mj-lt"/>
              <a:buAutoNum type="arabicPeriod" startAt="8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8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84784"/>
          </a:xfrm>
        </p:spPr>
        <p:txBody>
          <a:bodyPr/>
          <a:lstStyle/>
          <a:p>
            <a:r>
              <a:rPr lang="cs-CZ" sz="4400" dirty="0" smtClean="0"/>
              <a:t>Zdarma dostupné chemické editory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ACD/</a:t>
            </a:r>
            <a:r>
              <a:rPr lang="cs-CZ" b="1" dirty="0" err="1" smtClean="0"/>
              <a:t>ChemSketch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http://www.acdlabs.com/resources/freeware/chemsketch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sz="2800" b="1" dirty="0" err="1"/>
              <a:t>Accelrys</a:t>
            </a:r>
            <a:r>
              <a:rPr lang="cs-CZ" sz="2800" b="1" dirty="0"/>
              <a:t> </a:t>
            </a:r>
            <a:r>
              <a:rPr lang="cs-CZ" sz="2800" b="1" dirty="0" err="1"/>
              <a:t>Draw</a:t>
            </a:r>
            <a:r>
              <a:rPr lang="cs-CZ" sz="2800" b="1" dirty="0"/>
              <a:t> </a:t>
            </a:r>
            <a:r>
              <a:rPr lang="cs-CZ" sz="2800" dirty="0" smtClean="0"/>
              <a:t>(dříve </a:t>
            </a:r>
            <a:r>
              <a:rPr lang="cs-CZ" sz="2800" dirty="0" err="1" smtClean="0"/>
              <a:t>Symix</a:t>
            </a:r>
            <a:r>
              <a:rPr lang="cs-CZ" sz="2800" dirty="0" smtClean="0"/>
              <a:t> </a:t>
            </a:r>
            <a:r>
              <a:rPr lang="cs-CZ" sz="2800" dirty="0" err="1" smtClean="0"/>
              <a:t>Draw</a:t>
            </a:r>
            <a:r>
              <a:rPr lang="cs-CZ" sz="2800" dirty="0" smtClean="0"/>
              <a:t> či ISIS/</a:t>
            </a:r>
            <a:r>
              <a:rPr lang="cs-CZ" sz="2800" dirty="0" err="1" smtClean="0"/>
              <a:t>Draw</a:t>
            </a:r>
            <a:r>
              <a:rPr lang="cs-CZ" sz="2800" dirty="0"/>
              <a:t>): </a:t>
            </a:r>
            <a:r>
              <a:rPr lang="cs-CZ" sz="2800" dirty="0">
                <a:hlinkClick r:id="rId4"/>
              </a:rPr>
              <a:t>http://accelrys.com/products/informatics/cheminformatics/draw</a:t>
            </a:r>
            <a:r>
              <a:rPr lang="cs-CZ" sz="2800" dirty="0" smtClean="0">
                <a:hlinkClick r:id="rId4"/>
              </a:rPr>
              <a:t>/</a:t>
            </a:r>
            <a:endParaRPr lang="cs-CZ" sz="2800" dirty="0" smtClean="0"/>
          </a:p>
          <a:p>
            <a:r>
              <a:rPr lang="cs-CZ" sz="2800" b="1" dirty="0" err="1" smtClean="0"/>
              <a:t>ChemAxon</a:t>
            </a:r>
            <a:r>
              <a:rPr lang="cs-CZ" sz="2800" dirty="0" smtClean="0"/>
              <a:t>: </a:t>
            </a:r>
            <a:r>
              <a:rPr lang="cs-CZ" sz="2800" dirty="0" smtClean="0">
                <a:hlinkClick r:id="rId5"/>
              </a:rPr>
              <a:t>http</a:t>
            </a:r>
            <a:r>
              <a:rPr lang="cs-CZ" sz="2800" dirty="0">
                <a:hlinkClick r:id="rId5"/>
              </a:rPr>
              <a:t>://www.chemaxon.com</a:t>
            </a:r>
            <a:r>
              <a:rPr lang="cs-CZ" sz="2800" dirty="0" smtClean="0">
                <a:hlinkClick r:id="rId5"/>
              </a:rPr>
              <a:t>/</a:t>
            </a:r>
            <a:endParaRPr lang="cs-CZ" sz="2800" dirty="0" smtClean="0"/>
          </a:p>
          <a:p>
            <a:r>
              <a:rPr lang="cs-CZ" sz="2800" b="1" dirty="0" err="1" smtClean="0"/>
              <a:t>Avogadro</a:t>
            </a:r>
            <a:r>
              <a:rPr lang="cs-CZ" sz="2800" dirty="0"/>
              <a:t>: </a:t>
            </a:r>
            <a:r>
              <a:rPr lang="cs-CZ" sz="2800" dirty="0">
                <a:hlinkClick r:id="rId6"/>
              </a:rPr>
              <a:t>http://</a:t>
            </a:r>
            <a:r>
              <a:rPr lang="cs-CZ" sz="2800" dirty="0" smtClean="0">
                <a:hlinkClick r:id="rId6"/>
              </a:rPr>
              <a:t>avogadro.openmolecules.net/wiki/Main_Page</a:t>
            </a:r>
            <a:r>
              <a:rPr lang="cs-CZ" sz="2800" dirty="0" smtClean="0"/>
              <a:t> </a:t>
            </a:r>
          </a:p>
          <a:p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6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84784"/>
          </a:xfrm>
        </p:spPr>
        <p:txBody>
          <a:bodyPr/>
          <a:lstStyle/>
          <a:p>
            <a:r>
              <a:rPr lang="cs-CZ" sz="4400" dirty="0" smtClean="0"/>
              <a:t>Online zdarma dostupné chemické editory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0"/>
            <a:r>
              <a:rPr lang="cs-CZ" b="1" dirty="0" err="1"/>
              <a:t>Chemix</a:t>
            </a:r>
            <a:r>
              <a:rPr lang="cs-CZ" dirty="0"/>
              <a:t>: </a:t>
            </a:r>
            <a:r>
              <a:rPr lang="cs-CZ" u="sng" dirty="0">
                <a:hlinkClick r:id="rId3"/>
              </a:rPr>
              <a:t>http://www.micron.me.uk/chemix/index.htm</a:t>
            </a:r>
            <a:endParaRPr lang="cs-CZ" dirty="0"/>
          </a:p>
          <a:p>
            <a:pPr lvl="0"/>
            <a:r>
              <a:rPr lang="cs-CZ" b="1" dirty="0" err="1"/>
              <a:t>Ketcher</a:t>
            </a:r>
            <a:r>
              <a:rPr lang="cs-CZ" dirty="0"/>
              <a:t>: </a:t>
            </a:r>
            <a:r>
              <a:rPr lang="cs-CZ" u="sng" dirty="0">
                <a:hlinkClick r:id="rId4"/>
              </a:rPr>
              <a:t>http://ggasoftware.com/opensource/ketcher</a:t>
            </a:r>
            <a:endParaRPr lang="cs-CZ" dirty="0"/>
          </a:p>
          <a:p>
            <a:pPr lvl="0"/>
            <a:r>
              <a:rPr lang="cs-CZ" b="1" dirty="0" err="1"/>
              <a:t>MarvinSketch</a:t>
            </a:r>
            <a:r>
              <a:rPr lang="cs-CZ" dirty="0"/>
              <a:t>: </a:t>
            </a:r>
            <a:r>
              <a:rPr lang="cs-CZ" u="sng" dirty="0">
                <a:hlinkClick r:id="rId5"/>
              </a:rPr>
              <a:t>http://www.webqc.org/moleculareditor2.php</a:t>
            </a:r>
            <a:endParaRPr lang="cs-CZ" dirty="0"/>
          </a:p>
          <a:p>
            <a:pPr lvl="0"/>
            <a:r>
              <a:rPr lang="cs-CZ" b="1" dirty="0" err="1"/>
              <a:t>JchemPaint</a:t>
            </a:r>
            <a:r>
              <a:rPr lang="cs-CZ" dirty="0"/>
              <a:t>: </a:t>
            </a:r>
            <a:r>
              <a:rPr lang="cs-CZ" u="sng" dirty="0">
                <a:hlinkClick r:id="rId6"/>
              </a:rPr>
              <a:t>http://www.webqc.org/moleculareditor.php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84784"/>
          </a:xfrm>
        </p:spPr>
        <p:txBody>
          <a:bodyPr/>
          <a:lstStyle/>
          <a:p>
            <a:r>
              <a:rPr lang="cs-CZ" sz="4400" dirty="0"/>
              <a:t>Multimediální výukové programy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Program</a:t>
            </a:r>
            <a:r>
              <a:rPr lang="cs-CZ" baseline="30000" dirty="0" smtClean="0"/>
              <a:t>1</a:t>
            </a:r>
            <a:r>
              <a:rPr lang="cs-CZ" dirty="0" smtClean="0"/>
              <a:t>: </a:t>
            </a:r>
            <a:r>
              <a:rPr lang="cs-CZ" dirty="0"/>
              <a:t>„</a:t>
            </a:r>
            <a:r>
              <a:rPr lang="cs-CZ" i="1" dirty="0"/>
              <a:t>ucelený souhrn instrukcí (příkazů), pomocí kterých provádí počítač určitou činnost. Program je tvořen souborem nebo více soubory, které jsou v úhrnu dostatečně schopné provádět předepsanou činnost.</a:t>
            </a:r>
            <a:r>
              <a:rPr lang="cs-CZ" dirty="0"/>
              <a:t>“</a:t>
            </a:r>
          </a:p>
          <a:p>
            <a:r>
              <a:rPr lang="cs-CZ" b="1" dirty="0"/>
              <a:t>Výukový (didaktický) program (výukový </a:t>
            </a:r>
            <a:r>
              <a:rPr lang="cs-CZ" b="1" dirty="0" smtClean="0"/>
              <a:t>software)</a:t>
            </a:r>
            <a:r>
              <a:rPr lang="cs-CZ" baseline="30000" dirty="0" smtClean="0"/>
              <a:t>2,3,4</a:t>
            </a:r>
            <a:r>
              <a:rPr lang="cs-CZ" b="1" dirty="0" smtClean="0"/>
              <a:t> </a:t>
            </a:r>
            <a:r>
              <a:rPr lang="cs-CZ" dirty="0"/>
              <a:t>– </a:t>
            </a:r>
            <a:r>
              <a:rPr lang="cs-CZ" i="1" dirty="0"/>
              <a:t>je jakýkoli počítačový program využitelný ve výuce, který dokáže plnit alespoň některou z didaktických </a:t>
            </a:r>
            <a:r>
              <a:rPr lang="cs-CZ" i="1" dirty="0" smtClean="0"/>
              <a:t>funkcí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program </a:t>
            </a:r>
            <a:r>
              <a:rPr lang="en-GB" dirty="0" smtClean="0"/>
              <a:t>~</a:t>
            </a:r>
            <a:r>
              <a:rPr lang="cs-CZ" baseline="30000" dirty="0" smtClean="0"/>
              <a:t>2</a:t>
            </a:r>
            <a:r>
              <a:rPr lang="en-GB" baseline="30000" dirty="0" smtClean="0"/>
              <a:t>,</a:t>
            </a:r>
            <a:r>
              <a:rPr lang="cs-CZ" baseline="30000" dirty="0" smtClean="0"/>
              <a:t>5 </a:t>
            </a:r>
            <a:r>
              <a:rPr lang="cs-CZ" dirty="0" smtClean="0"/>
              <a:t>software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9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 smtClean="0"/>
              <a:t>výukový </a:t>
            </a:r>
            <a:r>
              <a:rPr lang="cs-CZ" dirty="0"/>
              <a:t>program </a:t>
            </a:r>
            <a:r>
              <a:rPr lang="cs-CZ" dirty="0" smtClean="0"/>
              <a:t>(v užším pojetí) </a:t>
            </a:r>
            <a:r>
              <a:rPr lang="en-GB" dirty="0" smtClean="0"/>
              <a:t>~</a:t>
            </a:r>
            <a:r>
              <a:rPr lang="cs-CZ" baseline="30000" dirty="0" smtClean="0"/>
              <a:t>4</a:t>
            </a:r>
            <a:r>
              <a:rPr lang="en-GB" baseline="30000" dirty="0" smtClean="0"/>
              <a:t>,</a:t>
            </a:r>
            <a:r>
              <a:rPr lang="cs-CZ" baseline="30000" dirty="0" smtClean="0"/>
              <a:t>5</a:t>
            </a:r>
            <a:r>
              <a:rPr lang="en-GB" dirty="0" smtClean="0"/>
              <a:t> </a:t>
            </a:r>
            <a:r>
              <a:rPr lang="cs-CZ" dirty="0" smtClean="0"/>
              <a:t>didaktický </a:t>
            </a:r>
            <a:r>
              <a:rPr lang="cs-CZ" dirty="0"/>
              <a:t>program (program, který něco vyučuje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didaktické funkce</a:t>
            </a:r>
            <a:r>
              <a:rPr lang="cs-CZ" baseline="30000" dirty="0" smtClean="0"/>
              <a:t>4</a:t>
            </a:r>
            <a:r>
              <a:rPr lang="cs-CZ" dirty="0" smtClean="0"/>
              <a:t>: </a:t>
            </a:r>
            <a:r>
              <a:rPr lang="cs-CZ" dirty="0"/>
              <a:t>motivační, expoziční, fixační, </a:t>
            </a:r>
            <a:r>
              <a:rPr lang="cs-CZ" dirty="0" smtClean="0"/>
              <a:t>verifikační</a:t>
            </a:r>
          </a:p>
          <a:p>
            <a:pPr lvl="1"/>
            <a:r>
              <a:rPr lang="cs-CZ" dirty="0"/>
              <a:t>didaktické </a:t>
            </a:r>
            <a:r>
              <a:rPr lang="cs-CZ" dirty="0" smtClean="0"/>
              <a:t>funkce</a:t>
            </a:r>
            <a:r>
              <a:rPr lang="cs-CZ" baseline="30000" dirty="0"/>
              <a:t>5</a:t>
            </a:r>
            <a:r>
              <a:rPr lang="cs-CZ" dirty="0" smtClean="0"/>
              <a:t>:</a:t>
            </a:r>
          </a:p>
          <a:p>
            <a:pPr lvl="2"/>
            <a:r>
              <a:rPr lang="cs-CZ" dirty="0"/>
              <a:t>prezentace látky (např. výklad a simulace), </a:t>
            </a:r>
            <a:endParaRPr lang="cs-CZ" dirty="0" smtClean="0"/>
          </a:p>
          <a:p>
            <a:pPr lvl="2"/>
            <a:r>
              <a:rPr lang="cs-CZ" dirty="0" smtClean="0"/>
              <a:t>řízení </a:t>
            </a:r>
            <a:r>
              <a:rPr lang="cs-CZ" dirty="0"/>
              <a:t>osvojovacího procesu (např. </a:t>
            </a:r>
            <a:r>
              <a:rPr lang="cs-CZ" dirty="0" smtClean="0"/>
              <a:t>programované učení, počítačová </a:t>
            </a:r>
            <a:r>
              <a:rPr lang="cs-CZ" dirty="0"/>
              <a:t>didaktická hra), </a:t>
            </a:r>
            <a:endParaRPr lang="cs-CZ" dirty="0" smtClean="0"/>
          </a:p>
          <a:p>
            <a:pPr lvl="2"/>
            <a:r>
              <a:rPr lang="cs-CZ" dirty="0" smtClean="0"/>
              <a:t>řízení </a:t>
            </a:r>
            <a:r>
              <a:rPr lang="cs-CZ" dirty="0"/>
              <a:t>procvičování (např. programovaná cvičení), </a:t>
            </a:r>
            <a:endParaRPr lang="cs-CZ" dirty="0" smtClean="0"/>
          </a:p>
          <a:p>
            <a:pPr lvl="2"/>
            <a:r>
              <a:rPr lang="cs-CZ" dirty="0" err="1" smtClean="0"/>
              <a:t>autokontrola</a:t>
            </a:r>
            <a:r>
              <a:rPr lang="cs-CZ" dirty="0" smtClean="0"/>
              <a:t> </a:t>
            </a:r>
            <a:r>
              <a:rPr lang="cs-CZ" dirty="0"/>
              <a:t>dosažení výukových cílů s případnou korekcí chyb (např. </a:t>
            </a:r>
            <a:r>
              <a:rPr lang="cs-CZ" dirty="0" err="1"/>
              <a:t>autotest</a:t>
            </a:r>
            <a:r>
              <a:rPr lang="cs-CZ" dirty="0"/>
              <a:t> pro potřeby studenta s vyhodnocením a případnou opravou chyb), </a:t>
            </a:r>
            <a:endParaRPr lang="cs-CZ" dirty="0" smtClean="0"/>
          </a:p>
          <a:p>
            <a:pPr lvl="2"/>
            <a:r>
              <a:rPr lang="cs-CZ" dirty="0" smtClean="0"/>
              <a:t>učitelova </a:t>
            </a:r>
            <a:r>
              <a:rPr lang="cs-CZ" dirty="0"/>
              <a:t>kontrola dosažení výukových cílů (např. test s vyhodnocením výsledků, klasifikací a jejich evidencí pro učitele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0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48680"/>
          </a:xfrm>
        </p:spPr>
        <p:txBody>
          <a:bodyPr/>
          <a:lstStyle/>
          <a:p>
            <a:r>
              <a:rPr lang="cs-CZ" sz="3200" dirty="0" smtClean="0"/>
              <a:t>MVP na CD ROM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3970784" cy="5073427"/>
          </a:xfrm>
        </p:spPr>
        <p:txBody>
          <a:bodyPr>
            <a:normAutofit/>
          </a:bodyPr>
          <a:lstStyle/>
          <a:p>
            <a:r>
              <a:rPr lang="cs-CZ" b="1" dirty="0" smtClean="0"/>
              <a:t>Chemie I</a:t>
            </a:r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764704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>
                <a:hlinkClick r:id="rId3"/>
              </a:rPr>
              <a:t>Zebra </a:t>
            </a:r>
            <a:r>
              <a:rPr lang="cs-CZ" b="1" dirty="0" err="1">
                <a:hlinkClick r:id="rId3"/>
              </a:rPr>
              <a:t>systems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826663" y="1412776"/>
            <a:ext cx="3970784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b="1" dirty="0" smtClean="0"/>
              <a:t>Chemie 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7961" y="3717032"/>
            <a:ext cx="424847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Obsah:</a:t>
            </a:r>
          </a:p>
          <a:p>
            <a:r>
              <a:rPr lang="cs-CZ" sz="1600" dirty="0">
                <a:latin typeface="+mj-lt"/>
              </a:rPr>
              <a:t>Mikrostruktura látek a chemická vazba</a:t>
            </a:r>
          </a:p>
          <a:p>
            <a:r>
              <a:rPr lang="cs-CZ" sz="1600" dirty="0">
                <a:latin typeface="+mj-lt"/>
              </a:rPr>
              <a:t>Makrostruktura chemických látek</a:t>
            </a:r>
          </a:p>
          <a:p>
            <a:r>
              <a:rPr lang="cs-CZ" sz="1600" dirty="0">
                <a:latin typeface="+mj-lt"/>
              </a:rPr>
              <a:t>Stavba chemických sloučenin</a:t>
            </a:r>
          </a:p>
          <a:p>
            <a:r>
              <a:rPr lang="cs-CZ" sz="1600" dirty="0">
                <a:latin typeface="+mj-lt"/>
              </a:rPr>
              <a:t>Radioaktivita</a:t>
            </a:r>
          </a:p>
          <a:p>
            <a:r>
              <a:rPr lang="cs-CZ" sz="1600" dirty="0">
                <a:latin typeface="+mj-lt"/>
              </a:rPr>
              <a:t>Chemická reakce</a:t>
            </a:r>
          </a:p>
          <a:p>
            <a:r>
              <a:rPr lang="cs-CZ" sz="1600" dirty="0">
                <a:latin typeface="+mj-lt"/>
              </a:rPr>
              <a:t>Redoxní a oxidační děje</a:t>
            </a:r>
          </a:p>
          <a:p>
            <a:r>
              <a:rPr lang="cs-CZ" sz="1600" dirty="0">
                <a:latin typeface="+mj-lt"/>
              </a:rPr>
              <a:t>Kyseliny a zásady</a:t>
            </a:r>
          </a:p>
          <a:p>
            <a:r>
              <a:rPr lang="cs-CZ" sz="1600" dirty="0">
                <a:latin typeface="+mj-lt"/>
              </a:rPr>
              <a:t>Chemické směsi</a:t>
            </a:r>
          </a:p>
          <a:p>
            <a:r>
              <a:rPr lang="cs-CZ" sz="1600" dirty="0">
                <a:latin typeface="+mj-lt"/>
              </a:rPr>
              <a:t>Anorganická výroba</a:t>
            </a:r>
          </a:p>
          <a:p>
            <a:r>
              <a:rPr lang="cs-CZ" sz="1600" dirty="0">
                <a:latin typeface="+mj-lt"/>
              </a:rPr>
              <a:t>Názvosloví organické chemie</a:t>
            </a:r>
          </a:p>
          <a:p>
            <a:r>
              <a:rPr lang="cs-CZ" sz="1600" dirty="0">
                <a:latin typeface="+mj-lt"/>
              </a:rPr>
              <a:t>Periodická tabulka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56164" y="3717032"/>
            <a:ext cx="39363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</a:t>
            </a:r>
            <a:r>
              <a:rPr lang="cs-CZ" sz="1500" b="1" dirty="0">
                <a:latin typeface="+mj-lt"/>
              </a:rPr>
              <a:t>: </a:t>
            </a:r>
            <a:endParaRPr lang="cs-CZ" sz="1500" b="1" dirty="0" smtClean="0">
              <a:latin typeface="+mj-lt"/>
            </a:endParaRPr>
          </a:p>
          <a:p>
            <a:pPr algn="just"/>
            <a:r>
              <a:rPr lang="cs-CZ" sz="1600" dirty="0">
                <a:latin typeface="+mj-lt"/>
              </a:rPr>
              <a:t>Chemie a život</a:t>
            </a:r>
          </a:p>
          <a:p>
            <a:pPr algn="just"/>
            <a:r>
              <a:rPr lang="cs-CZ" sz="1600" dirty="0">
                <a:latin typeface="+mj-lt"/>
              </a:rPr>
              <a:t>Organická chemie 1</a:t>
            </a:r>
          </a:p>
          <a:p>
            <a:pPr algn="just"/>
            <a:r>
              <a:rPr lang="cs-CZ" sz="1600" dirty="0">
                <a:latin typeface="+mj-lt"/>
              </a:rPr>
              <a:t>Organická chemie 2</a:t>
            </a:r>
          </a:p>
          <a:p>
            <a:pPr algn="just"/>
            <a:r>
              <a:rPr lang="cs-CZ" sz="1600" dirty="0">
                <a:latin typeface="+mj-lt"/>
              </a:rPr>
              <a:t>Bílkoviny a nukleové kyseliny</a:t>
            </a:r>
          </a:p>
          <a:p>
            <a:pPr algn="just"/>
            <a:r>
              <a:rPr lang="cs-CZ" sz="1600" dirty="0">
                <a:latin typeface="+mj-lt"/>
              </a:rPr>
              <a:t>Analytická chemie</a:t>
            </a:r>
          </a:p>
          <a:p>
            <a:pPr algn="just"/>
            <a:r>
              <a:rPr lang="cs-CZ" sz="1600" dirty="0">
                <a:latin typeface="+mj-lt"/>
              </a:rPr>
              <a:t>Chemická organická výroba</a:t>
            </a:r>
          </a:p>
          <a:p>
            <a:pPr algn="just"/>
            <a:r>
              <a:rPr lang="cs-CZ" sz="1600" dirty="0">
                <a:latin typeface="+mj-lt"/>
              </a:rPr>
              <a:t>Chemická vazba</a:t>
            </a:r>
          </a:p>
          <a:p>
            <a:pPr algn="just"/>
            <a:r>
              <a:rPr lang="cs-CZ" sz="1600" dirty="0">
                <a:latin typeface="+mj-lt"/>
              </a:rPr>
              <a:t>Chemické vzorce a názvosloví organické chemie</a:t>
            </a:r>
          </a:p>
          <a:p>
            <a:pPr algn="just"/>
            <a:r>
              <a:rPr lang="cs-CZ" sz="1600" dirty="0">
                <a:latin typeface="+mj-lt"/>
              </a:rPr>
              <a:t>Periodická tabulka prvků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95623"/>
            <a:ext cx="934662" cy="9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2251"/>
            <a:ext cx="1134878" cy="11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31840" y="2449175"/>
            <a:ext cx="101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575 Kč</a:t>
            </a:r>
          </a:p>
          <a:p>
            <a:r>
              <a:rPr lang="cs-CZ" dirty="0" smtClean="0"/>
              <a:t>1130 Kč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68344" y="24487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690 Kč</a:t>
            </a:r>
          </a:p>
          <a:p>
            <a:r>
              <a:rPr lang="cs-CZ" dirty="0" smtClean="0"/>
              <a:t>1400 Kč</a:t>
            </a:r>
            <a:endParaRPr lang="cs-CZ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18" y="2307792"/>
            <a:ext cx="1107854" cy="15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60283"/>
            <a:ext cx="1116525" cy="158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3285"/>
            <a:ext cx="3970784" cy="5073427"/>
          </a:xfrm>
        </p:spPr>
        <p:txBody>
          <a:bodyPr>
            <a:normAutofit/>
          </a:bodyPr>
          <a:lstStyle/>
          <a:p>
            <a:r>
              <a:rPr lang="cs-CZ" b="1" dirty="0"/>
              <a:t>TS Chemie 1 - Názvosloví anorganické chemie</a:t>
            </a:r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332656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 err="1" smtClean="0">
                <a:hlinkClick r:id="rId3"/>
              </a:rPr>
              <a:t>Terasoft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95869" y="1182563"/>
            <a:ext cx="3970784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57025" y="2780928"/>
            <a:ext cx="4248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</a:t>
            </a:r>
            <a:r>
              <a:rPr lang="cs-CZ" sz="1500" b="1" dirty="0">
                <a:latin typeface="+mj-lt"/>
              </a:rPr>
              <a:t>: </a:t>
            </a:r>
            <a:endParaRPr lang="cs-CZ" sz="1500" b="1" dirty="0" smtClean="0">
              <a:latin typeface="+mj-lt"/>
            </a:endParaRPr>
          </a:p>
          <a:p>
            <a:pPr algn="just"/>
            <a:r>
              <a:rPr lang="cs-CZ" sz="1600" dirty="0">
                <a:latin typeface="+mj-lt"/>
              </a:rPr>
              <a:t>N</a:t>
            </a:r>
            <a:r>
              <a:rPr lang="cs-CZ" sz="1600" dirty="0" smtClean="0">
                <a:latin typeface="+mj-lt"/>
              </a:rPr>
              <a:t>ázvosloví anorganické chemie:</a:t>
            </a:r>
          </a:p>
          <a:p>
            <a:pPr algn="just"/>
            <a:r>
              <a:rPr lang="cs-CZ" sz="1600" dirty="0">
                <a:latin typeface="+mj-lt"/>
              </a:rPr>
              <a:t>P</a:t>
            </a:r>
            <a:r>
              <a:rPr lang="cs-CZ" sz="1600" dirty="0" smtClean="0">
                <a:latin typeface="+mj-lt"/>
              </a:rPr>
              <a:t>rvky</a:t>
            </a:r>
          </a:p>
          <a:p>
            <a:pPr algn="just"/>
            <a:r>
              <a:rPr lang="cs-CZ" sz="1600" dirty="0">
                <a:latin typeface="+mj-lt"/>
              </a:rPr>
              <a:t>S</a:t>
            </a:r>
            <a:r>
              <a:rPr lang="cs-CZ" sz="1600" dirty="0" smtClean="0">
                <a:latin typeface="+mj-lt"/>
              </a:rPr>
              <a:t>loučeniny</a:t>
            </a:r>
            <a:endParaRPr lang="cs-CZ" sz="1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1939851" cy="27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68297" y="414526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630 Kč</a:t>
            </a:r>
          </a:p>
          <a:p>
            <a:r>
              <a:rPr lang="cs-CZ" dirty="0" smtClean="0"/>
              <a:t>4400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0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3285"/>
            <a:ext cx="3970784" cy="5073427"/>
          </a:xfrm>
        </p:spPr>
        <p:txBody>
          <a:bodyPr>
            <a:normAutofit/>
          </a:bodyPr>
          <a:lstStyle/>
          <a:p>
            <a:r>
              <a:rPr lang="cs-CZ" b="1" dirty="0" smtClean="0"/>
              <a:t>Škola </a:t>
            </a:r>
            <a:r>
              <a:rPr lang="cs-CZ" b="1" dirty="0"/>
              <a:t>hrou: Chemie 1 (12 -16 let</a:t>
            </a:r>
            <a:r>
              <a:rPr lang="cs-CZ" b="1" dirty="0" smtClean="0"/>
              <a:t>)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46493" y="332656"/>
            <a:ext cx="39707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b="1" dirty="0" err="1" smtClean="0">
                <a:hlinkClick r:id="rId3"/>
              </a:rPr>
              <a:t>Langmaster</a:t>
            </a:r>
            <a:endParaRPr lang="cs-CZ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95869" y="1182563"/>
            <a:ext cx="3970784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b="1" dirty="0" smtClean="0"/>
              <a:t>Škola hrou: Chemie 2 (12 -16 let)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45" y="2490079"/>
            <a:ext cx="1272032" cy="137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25" y="2456528"/>
            <a:ext cx="139818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7692" y="3947954"/>
            <a:ext cx="42484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Obsah:</a:t>
            </a:r>
          </a:p>
          <a:p>
            <a:r>
              <a:rPr lang="cs-CZ" sz="1600" dirty="0">
                <a:latin typeface="+mj-lt"/>
              </a:rPr>
              <a:t>Chemické látky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Směsi a chemické sloučeniny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Struktura atomu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Periodická tabulka prvků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Chemické rovnice, zákon stálých poměrů slučovacích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Stechiometrické výpočty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Voda - sloučenina vodíku a kyslíku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Rozpustnost a koncentrace látek </a:t>
            </a:r>
            <a:r>
              <a:rPr lang="cs-CZ" sz="1600" dirty="0" smtClean="0">
                <a:latin typeface="+mj-lt"/>
              </a:rPr>
              <a:t>v roztoku</a:t>
            </a:r>
            <a:endParaRPr lang="cs-CZ" sz="1600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56164" y="3953777"/>
            <a:ext cx="424847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>
                <a:latin typeface="+mj-lt"/>
              </a:rPr>
              <a:t>Obsah</a:t>
            </a:r>
            <a:r>
              <a:rPr lang="cs-CZ" sz="1500" b="1" dirty="0">
                <a:latin typeface="+mj-lt"/>
              </a:rPr>
              <a:t>: </a:t>
            </a:r>
            <a:endParaRPr lang="cs-CZ" sz="1500" b="1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Kyslíkaté kyseliny</a:t>
            </a:r>
          </a:p>
          <a:p>
            <a:pPr algn="just"/>
            <a:r>
              <a:rPr lang="cs-CZ" sz="1600" dirty="0" smtClean="0">
                <a:latin typeface="+mj-lt"/>
              </a:rPr>
              <a:t>Bezkyslíkaté kyseliny</a:t>
            </a:r>
          </a:p>
          <a:p>
            <a:pPr algn="just"/>
            <a:r>
              <a:rPr lang="cs-CZ" sz="1600" dirty="0" smtClean="0">
                <a:latin typeface="+mj-lt"/>
              </a:rPr>
              <a:t>Hydroxidy</a:t>
            </a:r>
          </a:p>
          <a:p>
            <a:pPr algn="just"/>
            <a:r>
              <a:rPr lang="cs-CZ" sz="1600" dirty="0" smtClean="0">
                <a:latin typeface="+mj-lt"/>
              </a:rPr>
              <a:t>Příprava solí</a:t>
            </a:r>
          </a:p>
          <a:p>
            <a:pPr algn="just"/>
            <a:r>
              <a:rPr lang="cs-CZ" sz="1600" dirty="0" smtClean="0">
                <a:latin typeface="+mj-lt"/>
              </a:rPr>
              <a:t>Vlastnosti solí</a:t>
            </a:r>
          </a:p>
          <a:p>
            <a:pPr algn="just"/>
            <a:r>
              <a:rPr lang="cs-CZ" sz="1600" dirty="0" smtClean="0">
                <a:latin typeface="+mj-lt"/>
              </a:rPr>
              <a:t>Vápencové horniny</a:t>
            </a:r>
          </a:p>
          <a:p>
            <a:pPr algn="just"/>
            <a:r>
              <a:rPr lang="cs-CZ" sz="1600" dirty="0" smtClean="0">
                <a:latin typeface="+mj-lt"/>
              </a:rPr>
              <a:t>Nerosty ze zemské kůry</a:t>
            </a:r>
          </a:p>
          <a:p>
            <a:pPr algn="just"/>
            <a:r>
              <a:rPr lang="cs-CZ" sz="1600" dirty="0" smtClean="0">
                <a:latin typeface="+mj-lt"/>
              </a:rPr>
              <a:t>Nerostné látky</a:t>
            </a: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1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10973</TotalTime>
  <Words>1561</Words>
  <Application>Microsoft Office PowerPoint</Application>
  <PresentationFormat>Předvádění na obrazovce (4:3)</PresentationFormat>
  <Paragraphs>330</Paragraphs>
  <Slides>26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Exekutivní</vt:lpstr>
      <vt:lpstr>CHEMICKÉ EDITORY</vt:lpstr>
      <vt:lpstr>Chemické editory (chemické grafické programy)</vt:lpstr>
      <vt:lpstr>Zdarma dostupné chemické editory</vt:lpstr>
      <vt:lpstr>Online zdarma dostupné chemické editory</vt:lpstr>
      <vt:lpstr>Multimediální výukové programy</vt:lpstr>
      <vt:lpstr>Prezentace aplikace PowerPoint</vt:lpstr>
      <vt:lpstr>MVP na CD ROM</vt:lpstr>
      <vt:lpstr>Prezentace aplikace PowerPoint</vt:lpstr>
      <vt:lpstr>Prezentace aplikace PowerPoint</vt:lpstr>
      <vt:lpstr>Prezentace aplikace PowerPoint</vt:lpstr>
      <vt:lpstr>Prezentace aplikace PowerPoint</vt:lpstr>
      <vt:lpstr>ONLINE DOSTUPNÉ ELEKTRONICKÉ VÝUKOVÉ MATERIÁLY Z CHEMIE</vt:lpstr>
      <vt:lpstr>Výukové portály a weby – české a slovenské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pozornost!</vt:lpstr>
      <vt:lpstr>Literatura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VM</dc:creator>
  <cp:lastModifiedBy>Veronika Švandová</cp:lastModifiedBy>
  <cp:revision>879</cp:revision>
  <cp:lastPrinted>2013-09-18T20:37:09Z</cp:lastPrinted>
  <dcterms:created xsi:type="dcterms:W3CDTF">2009-11-16T07:55:58Z</dcterms:created>
  <dcterms:modified xsi:type="dcterms:W3CDTF">2014-10-15T19:50:20Z</dcterms:modified>
</cp:coreProperties>
</file>